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84" r:id="rId4"/>
  </p:sldMasterIdLst>
  <p:notesMasterIdLst>
    <p:notesMasterId r:id="rId26"/>
  </p:notesMasterIdLst>
  <p:handoutMasterIdLst>
    <p:handoutMasterId r:id="rId27"/>
  </p:handoutMasterIdLst>
  <p:sldIdLst>
    <p:sldId id="256" r:id="rId5"/>
    <p:sldId id="330" r:id="rId6"/>
    <p:sldId id="257" r:id="rId7"/>
    <p:sldId id="305" r:id="rId8"/>
    <p:sldId id="331" r:id="rId9"/>
    <p:sldId id="334" r:id="rId10"/>
    <p:sldId id="333" r:id="rId11"/>
    <p:sldId id="335" r:id="rId12"/>
    <p:sldId id="336" r:id="rId13"/>
    <p:sldId id="337" r:id="rId14"/>
    <p:sldId id="338" r:id="rId15"/>
    <p:sldId id="339" r:id="rId16"/>
    <p:sldId id="340" r:id="rId17"/>
    <p:sldId id="341" r:id="rId18"/>
    <p:sldId id="342" r:id="rId19"/>
    <p:sldId id="343" r:id="rId20"/>
    <p:sldId id="344" r:id="rId21"/>
    <p:sldId id="345" r:id="rId22"/>
    <p:sldId id="346" r:id="rId23"/>
    <p:sldId id="347" r:id="rId24"/>
    <p:sldId id="348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014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4477AC1-366C-40E6-BFDD-7388A2D8D0E2}" v="47" dt="2026-05-12T17:43:53.56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512" y="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C521D5C-0087-4975-AFB6-BA103B79EBF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3129C075-7610-43FB-8E3D-7CD1455D0345}">
      <dgm:prSet/>
      <dgm:spPr/>
      <dgm:t>
        <a:bodyPr/>
        <a:lstStyle/>
        <a:p>
          <a:r>
            <a:rPr lang="en-US"/>
            <a:t>This in‑service brings together the most important areas of modern caregiving, including:</a:t>
          </a:r>
        </a:p>
      </dgm:t>
    </dgm:pt>
    <dgm:pt modelId="{8226C8BE-2808-486D-ADE0-CBC968CBEB15}" type="parTrans" cxnId="{B4FDB1DE-8F6E-4CFD-926F-EF3BA47526B7}">
      <dgm:prSet/>
      <dgm:spPr/>
      <dgm:t>
        <a:bodyPr/>
        <a:lstStyle/>
        <a:p>
          <a:endParaRPr lang="en-US"/>
        </a:p>
      </dgm:t>
    </dgm:pt>
    <dgm:pt modelId="{04C045D0-48FD-4B68-AF0E-FAFD2489B894}" type="sibTrans" cxnId="{B4FDB1DE-8F6E-4CFD-926F-EF3BA47526B7}">
      <dgm:prSet/>
      <dgm:spPr/>
      <dgm:t>
        <a:bodyPr/>
        <a:lstStyle/>
        <a:p>
          <a:endParaRPr lang="en-US"/>
        </a:p>
      </dgm:t>
    </dgm:pt>
    <dgm:pt modelId="{7C48DE0A-6304-4D29-A376-77686AAE1A76}">
      <dgm:prSet/>
      <dgm:spPr/>
      <dgm:t>
        <a:bodyPr/>
        <a:lstStyle/>
        <a:p>
          <a:r>
            <a:rPr lang="en-US" b="1"/>
            <a:t>Meal Preparation &amp; Nutrition Support</a:t>
          </a:r>
          <a:endParaRPr lang="en-US"/>
        </a:p>
      </dgm:t>
    </dgm:pt>
    <dgm:pt modelId="{D9EEC8FD-3877-4A5B-9890-097833E90A03}" type="parTrans" cxnId="{7B9CD403-6F5B-4DB9-8A5F-8D2088180254}">
      <dgm:prSet/>
      <dgm:spPr/>
      <dgm:t>
        <a:bodyPr/>
        <a:lstStyle/>
        <a:p>
          <a:endParaRPr lang="en-US"/>
        </a:p>
      </dgm:t>
    </dgm:pt>
    <dgm:pt modelId="{6D79932A-5B87-4077-A098-596E669CB861}" type="sibTrans" cxnId="{7B9CD403-6F5B-4DB9-8A5F-8D2088180254}">
      <dgm:prSet/>
      <dgm:spPr/>
      <dgm:t>
        <a:bodyPr/>
        <a:lstStyle/>
        <a:p>
          <a:endParaRPr lang="en-US"/>
        </a:p>
      </dgm:t>
    </dgm:pt>
    <dgm:pt modelId="{2870CB3B-25AE-4606-ACBC-2B03CCDDF7DC}">
      <dgm:prSet/>
      <dgm:spPr/>
      <dgm:t>
        <a:bodyPr/>
        <a:lstStyle/>
        <a:p>
          <a:r>
            <a:rPr lang="en-US" b="1"/>
            <a:t>Understanding Hoarding Behaviors</a:t>
          </a:r>
          <a:endParaRPr lang="en-US"/>
        </a:p>
      </dgm:t>
    </dgm:pt>
    <dgm:pt modelId="{4D72811A-7B28-46F3-BB3D-559FE290E13B}" type="parTrans" cxnId="{126C3509-CF12-4836-BFAC-7A95DE0C6154}">
      <dgm:prSet/>
      <dgm:spPr/>
      <dgm:t>
        <a:bodyPr/>
        <a:lstStyle/>
        <a:p>
          <a:endParaRPr lang="en-US"/>
        </a:p>
      </dgm:t>
    </dgm:pt>
    <dgm:pt modelId="{E6C1870E-B546-411A-BBA9-8D80F6FD11AA}" type="sibTrans" cxnId="{126C3509-CF12-4836-BFAC-7A95DE0C6154}">
      <dgm:prSet/>
      <dgm:spPr/>
      <dgm:t>
        <a:bodyPr/>
        <a:lstStyle/>
        <a:p>
          <a:endParaRPr lang="en-US"/>
        </a:p>
      </dgm:t>
    </dgm:pt>
    <dgm:pt modelId="{E5A5A7F7-4027-4525-BE97-B9C55BC94761}">
      <dgm:prSet/>
      <dgm:spPr/>
      <dgm:t>
        <a:bodyPr/>
        <a:lstStyle/>
        <a:p>
          <a:r>
            <a:rPr lang="en-US" b="1"/>
            <a:t>Caring for Clients with Chronic Illness</a:t>
          </a:r>
          <a:endParaRPr lang="en-US"/>
        </a:p>
      </dgm:t>
    </dgm:pt>
    <dgm:pt modelId="{72C38336-419C-4802-B1D9-3B90D37C5E4B}" type="parTrans" cxnId="{63D0F100-03E1-43E7-B35E-A1881A009327}">
      <dgm:prSet/>
      <dgm:spPr/>
      <dgm:t>
        <a:bodyPr/>
        <a:lstStyle/>
        <a:p>
          <a:endParaRPr lang="en-US"/>
        </a:p>
      </dgm:t>
    </dgm:pt>
    <dgm:pt modelId="{6D168331-F231-43E6-8948-F37A6A16B8AA}" type="sibTrans" cxnId="{63D0F100-03E1-43E7-B35E-A1881A009327}">
      <dgm:prSet/>
      <dgm:spPr/>
      <dgm:t>
        <a:bodyPr/>
        <a:lstStyle/>
        <a:p>
          <a:endParaRPr lang="en-US"/>
        </a:p>
      </dgm:t>
    </dgm:pt>
    <dgm:pt modelId="{31D236A6-C8D6-483B-8EC3-1E3FC97AA337}">
      <dgm:prSet/>
      <dgm:spPr/>
      <dgm:t>
        <a:bodyPr/>
        <a:lstStyle/>
        <a:p>
          <a:r>
            <a:rPr lang="en-US" b="1"/>
            <a:t>Ethics &amp; Professional Boundaries</a:t>
          </a:r>
          <a:endParaRPr lang="en-US"/>
        </a:p>
      </dgm:t>
    </dgm:pt>
    <dgm:pt modelId="{2D4999DB-1218-4115-A0BB-9F995F7C2ACB}" type="parTrans" cxnId="{B41445AD-88AB-47FE-ADA6-B8413C13738B}">
      <dgm:prSet/>
      <dgm:spPr/>
      <dgm:t>
        <a:bodyPr/>
        <a:lstStyle/>
        <a:p>
          <a:endParaRPr lang="en-US"/>
        </a:p>
      </dgm:t>
    </dgm:pt>
    <dgm:pt modelId="{28498CC1-66F7-4630-AA91-1557495C164E}" type="sibTrans" cxnId="{B41445AD-88AB-47FE-ADA6-B8413C13738B}">
      <dgm:prSet/>
      <dgm:spPr/>
      <dgm:t>
        <a:bodyPr/>
        <a:lstStyle/>
        <a:p>
          <a:endParaRPr lang="en-US"/>
        </a:p>
      </dgm:t>
    </dgm:pt>
    <dgm:pt modelId="{8F51051C-C61A-4154-A90C-488F77655FE2}">
      <dgm:prSet/>
      <dgm:spPr/>
      <dgm:t>
        <a:bodyPr/>
        <a:lstStyle/>
        <a:p>
          <a:r>
            <a:rPr lang="en-US" b="1"/>
            <a:t>Long‑Term Aging &amp; Normal Aging Processes</a:t>
          </a:r>
          <a:endParaRPr lang="en-US"/>
        </a:p>
      </dgm:t>
    </dgm:pt>
    <dgm:pt modelId="{EDDADCAF-917E-4D03-AA57-921463AC6CE5}" type="parTrans" cxnId="{B41E773B-ADAE-46F5-9ECD-0766DD9F192B}">
      <dgm:prSet/>
      <dgm:spPr/>
      <dgm:t>
        <a:bodyPr/>
        <a:lstStyle/>
        <a:p>
          <a:endParaRPr lang="en-US"/>
        </a:p>
      </dgm:t>
    </dgm:pt>
    <dgm:pt modelId="{AE93073E-C084-41B1-A654-82F8C76077FF}" type="sibTrans" cxnId="{B41E773B-ADAE-46F5-9ECD-0766DD9F192B}">
      <dgm:prSet/>
      <dgm:spPr/>
      <dgm:t>
        <a:bodyPr/>
        <a:lstStyle/>
        <a:p>
          <a:endParaRPr lang="en-US"/>
        </a:p>
      </dgm:t>
    </dgm:pt>
    <dgm:pt modelId="{0658420B-AB0E-4F96-AA7E-962DA4B52A11}">
      <dgm:prSet/>
      <dgm:spPr/>
      <dgm:t>
        <a:bodyPr/>
        <a:lstStyle/>
        <a:p>
          <a:r>
            <a:rPr lang="en-US" b="1"/>
            <a:t>Diversity, Equity, and Inclusion (DEI)</a:t>
          </a:r>
          <a:endParaRPr lang="en-US"/>
        </a:p>
      </dgm:t>
    </dgm:pt>
    <dgm:pt modelId="{7B9638B0-8964-466A-A55C-AAD5A11FDEB3}" type="parTrans" cxnId="{9CF54A50-144F-4082-9473-7DD88A210190}">
      <dgm:prSet/>
      <dgm:spPr/>
      <dgm:t>
        <a:bodyPr/>
        <a:lstStyle/>
        <a:p>
          <a:endParaRPr lang="en-US"/>
        </a:p>
      </dgm:t>
    </dgm:pt>
    <dgm:pt modelId="{D25B341F-58F2-4A0D-AB5F-D6C4FCF61128}" type="sibTrans" cxnId="{9CF54A50-144F-4082-9473-7DD88A210190}">
      <dgm:prSet/>
      <dgm:spPr/>
      <dgm:t>
        <a:bodyPr/>
        <a:lstStyle/>
        <a:p>
          <a:endParaRPr lang="en-US"/>
        </a:p>
      </dgm:t>
    </dgm:pt>
    <dgm:pt modelId="{494327FB-D021-400C-9E99-BD9F3EA44A22}">
      <dgm:prSet/>
      <dgm:spPr/>
      <dgm:t>
        <a:bodyPr/>
        <a:lstStyle/>
        <a:p>
          <a:r>
            <a:rPr lang="en-US" b="1"/>
            <a:t>Recognizing &amp; Preventing Elder Abuse</a:t>
          </a:r>
          <a:endParaRPr lang="en-US"/>
        </a:p>
      </dgm:t>
    </dgm:pt>
    <dgm:pt modelId="{6AAD98AF-3D14-407A-9F42-106ED9011412}" type="parTrans" cxnId="{F4F93C7E-4FED-405C-8DB4-24DF145EE2D6}">
      <dgm:prSet/>
      <dgm:spPr/>
      <dgm:t>
        <a:bodyPr/>
        <a:lstStyle/>
        <a:p>
          <a:endParaRPr lang="en-US"/>
        </a:p>
      </dgm:t>
    </dgm:pt>
    <dgm:pt modelId="{1CE8F9A9-B671-4B6B-83B3-B93AE36F092D}" type="sibTrans" cxnId="{F4F93C7E-4FED-405C-8DB4-24DF145EE2D6}">
      <dgm:prSet/>
      <dgm:spPr/>
      <dgm:t>
        <a:bodyPr/>
        <a:lstStyle/>
        <a:p>
          <a:endParaRPr lang="en-US"/>
        </a:p>
      </dgm:t>
    </dgm:pt>
    <dgm:pt modelId="{DACDEF9A-4AD1-41DA-A1C4-7DC2968247A0}">
      <dgm:prSet/>
      <dgm:spPr/>
      <dgm:t>
        <a:bodyPr/>
        <a:lstStyle/>
        <a:p>
          <a:r>
            <a:rPr lang="en-US" b="1"/>
            <a:t>Crisis De‑Escalation Skills</a:t>
          </a:r>
          <a:endParaRPr lang="en-US"/>
        </a:p>
      </dgm:t>
    </dgm:pt>
    <dgm:pt modelId="{68D0AE42-29A1-4AF9-8E03-7D83A5AFED1C}" type="parTrans" cxnId="{48A7B7FD-7273-4B2F-9E8E-0BB218A36E4F}">
      <dgm:prSet/>
      <dgm:spPr/>
      <dgm:t>
        <a:bodyPr/>
        <a:lstStyle/>
        <a:p>
          <a:endParaRPr lang="en-US"/>
        </a:p>
      </dgm:t>
    </dgm:pt>
    <dgm:pt modelId="{1F0B3431-14E8-4D03-999F-6C5BCF429E68}" type="sibTrans" cxnId="{48A7B7FD-7273-4B2F-9E8E-0BB218A36E4F}">
      <dgm:prSet/>
      <dgm:spPr/>
      <dgm:t>
        <a:bodyPr/>
        <a:lstStyle/>
        <a:p>
          <a:endParaRPr lang="en-US"/>
        </a:p>
      </dgm:t>
    </dgm:pt>
    <dgm:pt modelId="{3771B520-4EE7-46D1-A4C3-EAFE6EF31518}">
      <dgm:prSet/>
      <dgm:spPr/>
      <dgm:t>
        <a:bodyPr/>
        <a:lstStyle/>
        <a:p>
          <a:r>
            <a:rPr lang="en-US" b="1"/>
            <a:t>Understanding Depression in Older Adults</a:t>
          </a:r>
          <a:endParaRPr lang="en-US"/>
        </a:p>
      </dgm:t>
    </dgm:pt>
    <dgm:pt modelId="{E5ADF3F4-4172-4953-A128-1317AEFB0407}" type="parTrans" cxnId="{AD012B5E-5B52-4400-973D-E68FE5EBAED7}">
      <dgm:prSet/>
      <dgm:spPr/>
      <dgm:t>
        <a:bodyPr/>
        <a:lstStyle/>
        <a:p>
          <a:endParaRPr lang="en-US"/>
        </a:p>
      </dgm:t>
    </dgm:pt>
    <dgm:pt modelId="{E720C543-B2AA-40BE-9126-19FC7A66FE9F}" type="sibTrans" cxnId="{AD012B5E-5B52-4400-973D-E68FE5EBAED7}">
      <dgm:prSet/>
      <dgm:spPr/>
      <dgm:t>
        <a:bodyPr/>
        <a:lstStyle/>
        <a:p>
          <a:endParaRPr lang="en-US"/>
        </a:p>
      </dgm:t>
    </dgm:pt>
    <dgm:pt modelId="{018C2E74-7FE8-4D75-B35F-0C596722BFCD}" type="pres">
      <dgm:prSet presAssocID="{EC521D5C-0087-4975-AFB6-BA103B79EBF9}" presName="linear" presStyleCnt="0">
        <dgm:presLayoutVars>
          <dgm:animLvl val="lvl"/>
          <dgm:resizeHandles val="exact"/>
        </dgm:presLayoutVars>
      </dgm:prSet>
      <dgm:spPr/>
    </dgm:pt>
    <dgm:pt modelId="{58253F1E-4E45-497A-B481-771D128F02C7}" type="pres">
      <dgm:prSet presAssocID="{3129C075-7610-43FB-8E3D-7CD1455D0345}" presName="parentText" presStyleLbl="node1" presStyleIdx="0" presStyleCnt="1" custLinFactNeighborY="-6053">
        <dgm:presLayoutVars>
          <dgm:chMax val="0"/>
          <dgm:bulletEnabled val="1"/>
        </dgm:presLayoutVars>
      </dgm:prSet>
      <dgm:spPr/>
    </dgm:pt>
    <dgm:pt modelId="{21C5E863-57B4-41B0-A45A-AB78CBC52943}" type="pres">
      <dgm:prSet presAssocID="{3129C075-7610-43FB-8E3D-7CD1455D0345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63D0F100-03E1-43E7-B35E-A1881A009327}" srcId="{3129C075-7610-43FB-8E3D-7CD1455D0345}" destId="{E5A5A7F7-4027-4525-BE97-B9C55BC94761}" srcOrd="2" destOrd="0" parTransId="{72C38336-419C-4802-B1D9-3B90D37C5E4B}" sibTransId="{6D168331-F231-43E6-8948-F37A6A16B8AA}"/>
    <dgm:cxn modelId="{7B9CD403-6F5B-4DB9-8A5F-8D2088180254}" srcId="{3129C075-7610-43FB-8E3D-7CD1455D0345}" destId="{7C48DE0A-6304-4D29-A376-77686AAE1A76}" srcOrd="0" destOrd="0" parTransId="{D9EEC8FD-3877-4A5B-9890-097833E90A03}" sibTransId="{6D79932A-5B87-4077-A098-596E669CB861}"/>
    <dgm:cxn modelId="{126C3509-CF12-4836-BFAC-7A95DE0C6154}" srcId="{3129C075-7610-43FB-8E3D-7CD1455D0345}" destId="{2870CB3B-25AE-4606-ACBC-2B03CCDDF7DC}" srcOrd="1" destOrd="0" parTransId="{4D72811A-7B28-46F3-BB3D-559FE290E13B}" sibTransId="{E6C1870E-B546-411A-BBA9-8D80F6FD11AA}"/>
    <dgm:cxn modelId="{EDD14914-B526-48DB-895F-466DCA5D8D8E}" type="presOf" srcId="{7C48DE0A-6304-4D29-A376-77686AAE1A76}" destId="{21C5E863-57B4-41B0-A45A-AB78CBC52943}" srcOrd="0" destOrd="0" presId="urn:microsoft.com/office/officeart/2005/8/layout/vList2"/>
    <dgm:cxn modelId="{54AA5F1C-950C-4850-BEFD-A280F8DC0EAB}" type="presOf" srcId="{EC521D5C-0087-4975-AFB6-BA103B79EBF9}" destId="{018C2E74-7FE8-4D75-B35F-0C596722BFCD}" srcOrd="0" destOrd="0" presId="urn:microsoft.com/office/officeart/2005/8/layout/vList2"/>
    <dgm:cxn modelId="{4F13573A-D40D-4360-BCF0-F4915FD57C40}" type="presOf" srcId="{8F51051C-C61A-4154-A90C-488F77655FE2}" destId="{21C5E863-57B4-41B0-A45A-AB78CBC52943}" srcOrd="0" destOrd="4" presId="urn:microsoft.com/office/officeart/2005/8/layout/vList2"/>
    <dgm:cxn modelId="{B41E773B-ADAE-46F5-9ECD-0766DD9F192B}" srcId="{3129C075-7610-43FB-8E3D-7CD1455D0345}" destId="{8F51051C-C61A-4154-A90C-488F77655FE2}" srcOrd="4" destOrd="0" parTransId="{EDDADCAF-917E-4D03-AA57-921463AC6CE5}" sibTransId="{AE93073E-C084-41B1-A654-82F8C76077FF}"/>
    <dgm:cxn modelId="{E4C9433F-9C38-4490-BA5C-16FD0F28821F}" type="presOf" srcId="{494327FB-D021-400C-9E99-BD9F3EA44A22}" destId="{21C5E863-57B4-41B0-A45A-AB78CBC52943}" srcOrd="0" destOrd="6" presId="urn:microsoft.com/office/officeart/2005/8/layout/vList2"/>
    <dgm:cxn modelId="{AD012B5E-5B52-4400-973D-E68FE5EBAED7}" srcId="{3129C075-7610-43FB-8E3D-7CD1455D0345}" destId="{3771B520-4EE7-46D1-A4C3-EAFE6EF31518}" srcOrd="8" destOrd="0" parTransId="{E5ADF3F4-4172-4953-A128-1317AEFB0407}" sibTransId="{E720C543-B2AA-40BE-9126-19FC7A66FE9F}"/>
    <dgm:cxn modelId="{5C11D360-A627-4873-BBF4-6752235D561B}" type="presOf" srcId="{3771B520-4EE7-46D1-A4C3-EAFE6EF31518}" destId="{21C5E863-57B4-41B0-A45A-AB78CBC52943}" srcOrd="0" destOrd="8" presId="urn:microsoft.com/office/officeart/2005/8/layout/vList2"/>
    <dgm:cxn modelId="{80CF364B-E60F-4AF1-8A6B-867A4E293FB8}" type="presOf" srcId="{3129C075-7610-43FB-8E3D-7CD1455D0345}" destId="{58253F1E-4E45-497A-B481-771D128F02C7}" srcOrd="0" destOrd="0" presId="urn:microsoft.com/office/officeart/2005/8/layout/vList2"/>
    <dgm:cxn modelId="{9CF54A50-144F-4082-9473-7DD88A210190}" srcId="{3129C075-7610-43FB-8E3D-7CD1455D0345}" destId="{0658420B-AB0E-4F96-AA7E-962DA4B52A11}" srcOrd="5" destOrd="0" parTransId="{7B9638B0-8964-466A-A55C-AAD5A11FDEB3}" sibTransId="{D25B341F-58F2-4A0D-AB5F-D6C4FCF61128}"/>
    <dgm:cxn modelId="{9E1E7875-0560-4797-91A5-BCA4027F184E}" type="presOf" srcId="{E5A5A7F7-4027-4525-BE97-B9C55BC94761}" destId="{21C5E863-57B4-41B0-A45A-AB78CBC52943}" srcOrd="0" destOrd="2" presId="urn:microsoft.com/office/officeart/2005/8/layout/vList2"/>
    <dgm:cxn modelId="{F4F93C7E-4FED-405C-8DB4-24DF145EE2D6}" srcId="{3129C075-7610-43FB-8E3D-7CD1455D0345}" destId="{494327FB-D021-400C-9E99-BD9F3EA44A22}" srcOrd="6" destOrd="0" parTransId="{6AAD98AF-3D14-407A-9F42-106ED9011412}" sibTransId="{1CE8F9A9-B671-4B6B-83B3-B93AE36F092D}"/>
    <dgm:cxn modelId="{4A43EB86-FB9D-4CB1-BDE4-1583F640DA87}" type="presOf" srcId="{2870CB3B-25AE-4606-ACBC-2B03CCDDF7DC}" destId="{21C5E863-57B4-41B0-A45A-AB78CBC52943}" srcOrd="0" destOrd="1" presId="urn:microsoft.com/office/officeart/2005/8/layout/vList2"/>
    <dgm:cxn modelId="{70990BA9-4F0A-4674-BB0A-002D74DA7C7C}" type="presOf" srcId="{31D236A6-C8D6-483B-8EC3-1E3FC97AA337}" destId="{21C5E863-57B4-41B0-A45A-AB78CBC52943}" srcOrd="0" destOrd="3" presId="urn:microsoft.com/office/officeart/2005/8/layout/vList2"/>
    <dgm:cxn modelId="{B41445AD-88AB-47FE-ADA6-B8413C13738B}" srcId="{3129C075-7610-43FB-8E3D-7CD1455D0345}" destId="{31D236A6-C8D6-483B-8EC3-1E3FC97AA337}" srcOrd="3" destOrd="0" parTransId="{2D4999DB-1218-4115-A0BB-9F995F7C2ACB}" sibTransId="{28498CC1-66F7-4630-AA91-1557495C164E}"/>
    <dgm:cxn modelId="{CC7A59B3-D0D7-427A-891E-2E79721D916A}" type="presOf" srcId="{DACDEF9A-4AD1-41DA-A1C4-7DC2968247A0}" destId="{21C5E863-57B4-41B0-A45A-AB78CBC52943}" srcOrd="0" destOrd="7" presId="urn:microsoft.com/office/officeart/2005/8/layout/vList2"/>
    <dgm:cxn modelId="{68655EB7-127D-44DE-AD5A-B24869D32825}" type="presOf" srcId="{0658420B-AB0E-4F96-AA7E-962DA4B52A11}" destId="{21C5E863-57B4-41B0-A45A-AB78CBC52943}" srcOrd="0" destOrd="5" presId="urn:microsoft.com/office/officeart/2005/8/layout/vList2"/>
    <dgm:cxn modelId="{B4FDB1DE-8F6E-4CFD-926F-EF3BA47526B7}" srcId="{EC521D5C-0087-4975-AFB6-BA103B79EBF9}" destId="{3129C075-7610-43FB-8E3D-7CD1455D0345}" srcOrd="0" destOrd="0" parTransId="{8226C8BE-2808-486D-ADE0-CBC968CBEB15}" sibTransId="{04C045D0-48FD-4B68-AF0E-FAFD2489B894}"/>
    <dgm:cxn modelId="{48A7B7FD-7273-4B2F-9E8E-0BB218A36E4F}" srcId="{3129C075-7610-43FB-8E3D-7CD1455D0345}" destId="{DACDEF9A-4AD1-41DA-A1C4-7DC2968247A0}" srcOrd="7" destOrd="0" parTransId="{68D0AE42-29A1-4AF9-8E03-7D83A5AFED1C}" sibTransId="{1F0B3431-14E8-4D03-999F-6C5BCF429E68}"/>
    <dgm:cxn modelId="{BBEFFB46-0680-45AB-A388-D55B07289F82}" type="presParOf" srcId="{018C2E74-7FE8-4D75-B35F-0C596722BFCD}" destId="{58253F1E-4E45-497A-B481-771D128F02C7}" srcOrd="0" destOrd="0" presId="urn:microsoft.com/office/officeart/2005/8/layout/vList2"/>
    <dgm:cxn modelId="{E99A75C0-E9E5-40ED-B03B-8133ADA41C77}" type="presParOf" srcId="{018C2E74-7FE8-4D75-B35F-0C596722BFCD}" destId="{21C5E863-57B4-41B0-A45A-AB78CBC52943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253F1E-4E45-497A-B481-771D128F02C7}">
      <dsp:nvSpPr>
        <dsp:cNvPr id="0" name=""/>
        <dsp:cNvSpPr/>
      </dsp:nvSpPr>
      <dsp:spPr>
        <a:xfrm>
          <a:off x="0" y="19064"/>
          <a:ext cx="10015592" cy="45571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This in‑service brings together the most important areas of modern caregiving, including:</a:t>
          </a:r>
        </a:p>
      </dsp:txBody>
      <dsp:txXfrm>
        <a:off x="22246" y="41310"/>
        <a:ext cx="9971100" cy="411223"/>
      </dsp:txXfrm>
    </dsp:sp>
    <dsp:sp modelId="{21C5E863-57B4-41B0-A45A-AB78CBC52943}">
      <dsp:nvSpPr>
        <dsp:cNvPr id="0" name=""/>
        <dsp:cNvSpPr/>
      </dsp:nvSpPr>
      <dsp:spPr>
        <a:xfrm>
          <a:off x="0" y="617617"/>
          <a:ext cx="10015592" cy="2359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995" tIns="24130" rIns="135128" bIns="2413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500" b="1" kern="1200"/>
            <a:t>Meal Preparation &amp; Nutrition Support</a:t>
          </a:r>
          <a:endParaRPr lang="en-US" sz="1500" kern="120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500" b="1" kern="1200"/>
            <a:t>Understanding Hoarding Behaviors</a:t>
          </a:r>
          <a:endParaRPr lang="en-US" sz="1500" kern="120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500" b="1" kern="1200"/>
            <a:t>Caring for Clients with Chronic Illness</a:t>
          </a:r>
          <a:endParaRPr lang="en-US" sz="1500" kern="120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500" b="1" kern="1200"/>
            <a:t>Ethics &amp; Professional Boundaries</a:t>
          </a:r>
          <a:endParaRPr lang="en-US" sz="1500" kern="120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500" b="1" kern="1200"/>
            <a:t>Long‑Term Aging &amp; Normal Aging Processes</a:t>
          </a:r>
          <a:endParaRPr lang="en-US" sz="1500" kern="120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500" b="1" kern="1200"/>
            <a:t>Diversity, Equity, and Inclusion (DEI)</a:t>
          </a:r>
          <a:endParaRPr lang="en-US" sz="1500" kern="120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500" b="1" kern="1200"/>
            <a:t>Recognizing &amp; Preventing Elder Abuse</a:t>
          </a:r>
          <a:endParaRPr lang="en-US" sz="1500" kern="120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500" b="1" kern="1200"/>
            <a:t>Crisis De‑Escalation Skills</a:t>
          </a:r>
          <a:endParaRPr lang="en-US" sz="1500" kern="120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500" b="1" kern="1200"/>
            <a:t>Understanding Depression in Older Adults</a:t>
          </a:r>
          <a:endParaRPr lang="en-US" sz="1500" kern="1200"/>
        </a:p>
      </dsp:txBody>
      <dsp:txXfrm>
        <a:off x="0" y="617617"/>
        <a:ext cx="10015592" cy="23598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A47A63F-9D06-479D-A04D-717692D4326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51F70DC-6EDE-457C-B55A-39AC7DE41A3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7C06C4-C5A6-48FB-97F5-B20A44F857E9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6987CF-42F5-4BB0-AD0D-1D64C359446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2368FB4-296C-4F8C-BFA3-D7C3AD617B6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555657-0A12-495F-9FFA-D8F7554E7C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4322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F2B2CC-0155-4E5E-A890-531D58ADF5B2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780FBB-F712-42E7-8C2F-226D98798B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71535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780FBB-F712-42E7-8C2F-226D98798B3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319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780FBB-F712-42E7-8C2F-226D98798B3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6992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780FBB-F712-42E7-8C2F-226D98798B3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2806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780FBB-F712-42E7-8C2F-226D98798B3F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651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780FBB-F712-42E7-8C2F-226D98798B3F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1968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B3FB0C32-F044-4939-92E4-8BA39B7A39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050" y="-663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584BE8A-3E34-4967-9E7C-13EC8F6A99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050" y="-663"/>
            <a:ext cx="12188952" cy="6858000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60000"/>
                </a:schemeClr>
              </a:gs>
              <a:gs pos="100000">
                <a:schemeClr val="accent1">
                  <a:alpha val="6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9BFF676-EC35-4FFD-8894-CA4F283070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050" y="0"/>
            <a:ext cx="12188952" cy="6858000"/>
          </a:xfrm>
          <a:prstGeom prst="rect">
            <a:avLst/>
          </a:prstGeom>
          <a:solidFill>
            <a:schemeClr val="bg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32DA1557-E095-4C82-B659-3AF550080B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6200000">
            <a:off x="2746250" y="-663"/>
            <a:ext cx="6857999" cy="6857998"/>
          </a:xfrm>
          <a:prstGeom prst="ellipse">
            <a:avLst/>
          </a:prstGeom>
          <a:gradFill>
            <a:gsLst>
              <a:gs pos="0">
                <a:schemeClr val="accent1">
                  <a:lumMod val="20000"/>
                  <a:lumOff val="80000"/>
                  <a:alpha val="4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2700000" scaled="1"/>
          </a:gradFill>
          <a:ln>
            <a:noFill/>
          </a:ln>
          <a:effectLst>
            <a:softEdge rad="520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F34E5EF-94D7-4AE0-BDD1-81A3ECDE61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6200000">
            <a:off x="77040" y="1193411"/>
            <a:ext cx="5589934" cy="5737916"/>
          </a:xfrm>
          <a:prstGeom prst="ellipse">
            <a:avLst/>
          </a:prstGeom>
          <a:gradFill>
            <a:gsLst>
              <a:gs pos="0">
                <a:schemeClr val="accent1">
                  <a:alpha val="40000"/>
                </a:schemeClr>
              </a:gs>
              <a:gs pos="100000">
                <a:schemeClr val="accent5">
                  <a:alpha val="20000"/>
                </a:schemeClr>
              </a:gs>
            </a:gsLst>
            <a:lin ang="2700000" scaled="1"/>
          </a:gradFill>
          <a:ln>
            <a:noFill/>
          </a:ln>
          <a:effectLst>
            <a:softEdge rad="952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D829E57E-3199-4AAA-B2D5-F93264FDA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6200000">
            <a:off x="6442672" y="193606"/>
            <a:ext cx="5760743" cy="5737917"/>
          </a:xfrm>
          <a:prstGeom prst="ellipse">
            <a:avLst/>
          </a:prstGeom>
          <a:gradFill>
            <a:gsLst>
              <a:gs pos="0">
                <a:schemeClr val="accent1">
                  <a:alpha val="20000"/>
                </a:schemeClr>
              </a:gs>
              <a:gs pos="100000">
                <a:schemeClr val="accent5">
                  <a:alpha val="40000"/>
                </a:schemeClr>
              </a:gs>
            </a:gsLst>
            <a:lin ang="2700000" scaled="1"/>
          </a:gradFill>
          <a:ln>
            <a:noFill/>
          </a:ln>
          <a:effectLst>
            <a:softEdge rad="1003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 descr="Tag=CustomerPhoto&#10;Crop=1&#10;Align=N/A">
            <a:extLst>
              <a:ext uri="{FF2B5EF4-FFF2-40B4-BE49-F238E27FC236}">
                <a16:creationId xmlns:a16="http://schemas.microsoft.com/office/drawing/2014/main" id="{8A791822-0971-4E61-A5E4-9AAD258F58E3}"/>
              </a:ext>
            </a:extLst>
          </p:cNvPr>
          <p:cNvPicPr>
            <a:picLocks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" y="-663"/>
            <a:ext cx="12188952" cy="6858000"/>
          </a:xfrm>
          <a:prstGeom prst="rect">
            <a:avLst/>
          </a:prstGeom>
        </p:spPr>
      </p:pic>
      <p:sp>
        <p:nvSpPr>
          <p:cNvPr id="18" name="Title 1">
            <a:extLst>
              <a:ext uri="{FF2B5EF4-FFF2-40B4-BE49-F238E27FC236}">
                <a16:creationId xmlns:a16="http://schemas.microsoft.com/office/drawing/2014/main" id="{B86D7D99-F789-4EDA-861D-B6B994F05F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7050" y="1121700"/>
            <a:ext cx="9144000" cy="2387600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mbria" panose="02040503050406030204" pitchFamily="18" charset="0"/>
                <a:cs typeface="Sabon Next LT" panose="020B0502040204020203" pitchFamily="2" charset="0"/>
              </a:rPr>
              <a:t>Click to edit Master title style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2B39487B-EA73-4D7B-93AA-D63B49F4DA7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527050" y="3600450"/>
            <a:ext cx="9144000" cy="245110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555448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18B9F00-8450-475B-B155-993BAF212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3/1/20XX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C0FDDA3-8E6F-42F7-BFBE-7FA9C647C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C8E678-81B8-4356-9624-A0B999536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73294AE-7408-47DB-898D-41F8C069B4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857251"/>
            <a:ext cx="6156051" cy="2076450"/>
          </a:xfrm>
        </p:spPr>
        <p:txBody>
          <a:bodyPr anchor="b">
            <a:normAutofit/>
          </a:bodyPr>
          <a:lstStyle/>
          <a:p>
            <a:r>
              <a:rPr lang="en-US" sz="4400">
                <a:gradFill flip="none" rotWithShape="1">
                  <a:gsLst>
                    <a:gs pos="0">
                      <a:schemeClr val="accent5">
                        <a:alpha val="70000"/>
                      </a:schemeClr>
                    </a:gs>
                    <a:gs pos="100000">
                      <a:schemeClr val="accent1">
                        <a:alpha val="70000"/>
                      </a:schemeClr>
                    </a:gs>
                  </a:gsLst>
                  <a:lin ang="0" scaled="1"/>
                  <a:tileRect/>
                </a:gradFill>
              </a:rPr>
              <a:t>Click to edit Master title style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973052A-4118-4E04-81F8-A44EC172FE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1247" y="3190875"/>
            <a:ext cx="6156052" cy="2986087"/>
          </a:xfrm>
        </p:spPr>
        <p:txBody>
          <a:bodyPr>
            <a:normAutofit/>
          </a:bodyPr>
          <a:lstStyle>
            <a:lvl1pPr marL="0" indent="0">
              <a:buNone/>
              <a:defRPr sz="2200"/>
            </a:lvl1pPr>
          </a:lstStyle>
          <a:p>
            <a:pPr marL="228600" lvl="0" indent="-228600"/>
            <a:r>
              <a:rPr lang="en-US" sz="2000">
                <a:solidFill>
                  <a:schemeClr val="tx2">
                    <a:alpha val="60000"/>
                  </a:schemeClr>
                </a:solidFill>
              </a:rPr>
              <a:t>Click to edit Master text styles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8988D1E1-6064-4D6A-9EB1-578E20A2A0ED}"/>
              </a:ext>
            </a:extLst>
          </p:cNvPr>
          <p:cNvSpPr txBox="1">
            <a:spLocks/>
          </p:cNvSpPr>
          <p:nvPr userDrawn="1"/>
        </p:nvSpPr>
        <p:spPr>
          <a:xfrm>
            <a:off x="841248" y="6429375"/>
            <a:ext cx="26467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900" kern="1200" cap="all" spc="15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AB23B9F-B223-42FC-B961-B8BFC75D2259}" type="datetime1">
              <a:rPr lang="en-US" smtClean="0">
                <a:solidFill>
                  <a:schemeClr val="tx2">
                    <a:alpha val="60000"/>
                  </a:schemeClr>
                </a:solidFill>
              </a:rPr>
              <a:pPr/>
              <a:t>6/9/2026</a:t>
            </a:fld>
            <a:endParaRPr lang="en-US">
              <a:solidFill>
                <a:schemeClr val="tx2">
                  <a:alpha val="60000"/>
                </a:schemeClr>
              </a:solidFill>
            </a:endParaRP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BD47C5CB-0317-4DC6-A76F-38A5BB1FD1C2}"/>
              </a:ext>
            </a:extLst>
          </p:cNvPr>
          <p:cNvSpPr txBox="1">
            <a:spLocks/>
          </p:cNvSpPr>
          <p:nvPr userDrawn="1"/>
        </p:nvSpPr>
        <p:spPr>
          <a:xfrm>
            <a:off x="4044696" y="64293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900" kern="1200" cap="all" spc="15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2">
                    <a:alpha val="60000"/>
                  </a:schemeClr>
                </a:solidFill>
              </a:rPr>
              <a:t>Sample footer text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8CCF6E15-0BE7-453B-BBD4-B379C390AD22}"/>
              </a:ext>
            </a:extLst>
          </p:cNvPr>
          <p:cNvSpPr txBox="1">
            <a:spLocks/>
          </p:cNvSpPr>
          <p:nvPr userDrawn="1"/>
        </p:nvSpPr>
        <p:spPr>
          <a:xfrm>
            <a:off x="8613648" y="64293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900" kern="1200" cap="all" spc="15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8844951-7827-47D4-8276-7DDE1FA7D85A}" type="slidenum">
              <a:rPr lang="en-US" smtClean="0">
                <a:solidFill>
                  <a:schemeClr val="tx2">
                    <a:alpha val="60000"/>
                  </a:schemeClr>
                </a:solidFill>
              </a:rPr>
              <a:pPr/>
              <a:t>‹#›</a:t>
            </a:fld>
            <a:endParaRPr lang="en-US">
              <a:solidFill>
                <a:schemeClr val="tx2">
                  <a:alpha val="60000"/>
                </a:schemeClr>
              </a:solidFill>
            </a:endParaRP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0E092228-4487-4E3A-AEE3-12DC34A061E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424928" y="484632"/>
            <a:ext cx="4279392" cy="2862072"/>
          </a:xfrm>
          <a:solidFill>
            <a:schemeClr val="accent6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5" name="Picture Placeholder 13">
            <a:extLst>
              <a:ext uri="{FF2B5EF4-FFF2-40B4-BE49-F238E27FC236}">
                <a16:creationId xmlns:a16="http://schemas.microsoft.com/office/drawing/2014/main" id="{6AB20921-6E7F-4BD8-9399-D18CABB64B9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424928" y="3511296"/>
            <a:ext cx="4279392" cy="2862072"/>
          </a:xfrm>
          <a:solidFill>
            <a:schemeClr val="accent6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2304300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0022B425-A1C3-4DFE-BF49-1B9F96D46B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3893769"/>
            <a:ext cx="5992550" cy="2319306"/>
          </a:xfrm>
        </p:spPr>
        <p:txBody>
          <a:bodyPr anchor="t">
            <a:normAutofit/>
          </a:bodyPr>
          <a:lstStyle/>
          <a:p>
            <a:r>
              <a:rPr lang="en-US" sz="4400">
                <a:gradFill flip="none" rotWithShape="1">
                  <a:gsLst>
                    <a:gs pos="0">
                      <a:schemeClr val="accent5">
                        <a:alpha val="70000"/>
                      </a:schemeClr>
                    </a:gs>
                    <a:gs pos="100000">
                      <a:schemeClr val="accent1">
                        <a:alpha val="70000"/>
                      </a:schemeClr>
                    </a:gs>
                  </a:gsLst>
                  <a:lin ang="0" scaled="1"/>
                  <a:tileRect/>
                </a:gradFill>
              </a:rPr>
              <a:t>Click to edit Master title style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2AEC60F9-EA79-4A18-B040-024AFB62FD5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93776" y="484632"/>
            <a:ext cx="11210544" cy="3191256"/>
          </a:xfrm>
          <a:solidFill>
            <a:schemeClr val="accent6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3B88B7B-A749-40EA-A140-38D1E04EFF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79133" y="3893770"/>
            <a:ext cx="4377714" cy="2319306"/>
          </a:xfrm>
        </p:spPr>
        <p:txBody>
          <a:bodyPr anchor="t">
            <a:normAutofit/>
          </a:bodyPr>
          <a:lstStyle>
            <a:lvl1pPr marL="0" indent="0">
              <a:buNone/>
              <a:defRPr sz="2800"/>
            </a:lvl1pPr>
          </a:lstStyle>
          <a:p>
            <a:pPr marL="228600" lvl="0" indent="-228600"/>
            <a:r>
              <a:rPr lang="en-US" sz="1800">
                <a:solidFill>
                  <a:schemeClr val="tx2">
                    <a:alpha val="60000"/>
                  </a:schemeClr>
                </a:solidFill>
              </a:rPr>
              <a:t>Click to edit Master text styles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18B9F00-8450-475B-B155-993BAF212AF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18489"/>
            <a:ext cx="2743200" cy="365125"/>
          </a:xfrm>
        </p:spPr>
        <p:txBody>
          <a:bodyPr/>
          <a:lstStyle/>
          <a:p>
            <a:r>
              <a:rPr lang="en-US"/>
              <a:t>3/1/20XX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C0FDDA3-8E6F-42F7-BFBE-7FA9C647C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C8E678-81B8-4356-9624-A0B999536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13200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18B9F00-8450-475B-B155-993BAF212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3/1/20XX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C0FDDA3-8E6F-42F7-BFBE-7FA9C647C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C8E678-81B8-4356-9624-A0B999536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0951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53B052-A59B-4AE3-A89A-E7748630C1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BDA9EC4-FEA9-41D2-BE8D-F709F01D37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E155CF-52F5-4879-B7F3-D05812AC4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3/1/20XX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D053AC-61ED-4C2F-90BF-D4A916545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8B2ED7-A198-4613-B8C9-EE02BAE24F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98768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BBD03-9D57-48E9-8B43-688B729972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3F376C-8A2F-4BE5-9669-4A6DA21B77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654893-212E-4450-8F7A-27256B31F9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3/1/20XX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0E881A-3958-44A9-9EDB-D86F4E414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EDBC4F-D9B8-4BFA-BE4F-D4B9B739D1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01295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DC8777-C460-4649-8822-CA943386D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DF69E6-1094-437B-AA7E-0E21B7136C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57399"/>
            <a:ext cx="5181600" cy="41195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0BC963-4591-4BE3-AE63-4999A13C50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057399"/>
            <a:ext cx="5181600" cy="41195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04D5BB-DB84-4266-9B4F-E65CCFE5B3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3/1/20XX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1A99B5-D493-4AB1-AF24-6660540D56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E178D0-5F1E-43FA-B447-53501EDD1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730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B2DD4C-BFBC-4087-B94C-4DD0690E8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B9D434-8228-4C7F-B520-14121EBC90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3/1/20XX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7B89BD-A70A-48D2-A3D9-DB2C0DB12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4ACF4EF-5A2A-4A47-81DF-80CB51306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8130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010DAA-DDE3-4C9C-8171-385A3DAC8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85800"/>
            <a:ext cx="3932237" cy="13716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F73DB2-BD72-4F5E-9CA2-197343A090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685801"/>
            <a:ext cx="6172200" cy="51752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F01536-2B0A-42A2-827E-2EB2C324A5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209800"/>
            <a:ext cx="3932237" cy="36591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22CD09-61EF-4733-831C-5B133DAE1F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3/1/20XX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109FCF-96E4-4EBF-AAFB-5E9AD22A68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E381A6-E580-49A4-989C-EF4A54F83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6152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CCFA6E-F719-4613-8815-591471E72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85800"/>
            <a:ext cx="3932237" cy="13716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54384F3-CDE0-4329-B76D-45AAC94B04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685801"/>
            <a:ext cx="6172200" cy="51752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A9D7EB-40DA-460F-A48A-3E6D5E5612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209800"/>
            <a:ext cx="3932237" cy="36591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56944C-E229-457E-868E-C48FF47DA3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3/1/20XX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7115FE-359F-46EA-A3C8-0D18544E34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165D17-3010-4FF5-9071-5CCD3E6995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0854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4">
            <a:extLst>
              <a:ext uri="{FF2B5EF4-FFF2-40B4-BE49-F238E27FC236}">
                <a16:creationId xmlns:a16="http://schemas.microsoft.com/office/drawing/2014/main" id="{3F98AFCE-98D2-46C5-82A8-E45659B176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ame 11">
            <a:extLst>
              <a:ext uri="{FF2B5EF4-FFF2-40B4-BE49-F238E27FC236}">
                <a16:creationId xmlns:a16="http://schemas.microsoft.com/office/drawing/2014/main" id="{F69999FB-8585-40F0-990C-6A0BAD1C80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88952" cy="6858000"/>
          </a:xfrm>
          <a:prstGeom prst="frame">
            <a:avLst>
              <a:gd name="adj1" fmla="val 7164"/>
            </a:avLst>
          </a:prstGeom>
          <a:gradFill flip="none" rotWithShape="1">
            <a:gsLst>
              <a:gs pos="0">
                <a:schemeClr val="accent2">
                  <a:alpha val="4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768738E-7449-46C1-B7D3-844FE2BA7D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14399"/>
            <a:ext cx="5992550" cy="2827422"/>
          </a:xfrm>
        </p:spPr>
        <p:txBody>
          <a:bodyPr anchor="t">
            <a:normAutofit/>
          </a:bodyPr>
          <a:lstStyle/>
          <a:p>
            <a:r>
              <a:rPr lang="en-US" sz="4400">
                <a:gradFill flip="none" rotWithShape="1">
                  <a:gsLst>
                    <a:gs pos="0">
                      <a:schemeClr val="accent5">
                        <a:alpha val="70000"/>
                      </a:schemeClr>
                    </a:gs>
                    <a:gs pos="100000">
                      <a:schemeClr val="accent1">
                        <a:alpha val="70000"/>
                      </a:schemeClr>
                    </a:gs>
                  </a:gsLst>
                  <a:lin ang="0" scaled="1"/>
                  <a:tileRect/>
                </a:gradFill>
              </a:rPr>
              <a:t>Click to edit Master title style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B0FF04F9-E792-4C19-9FD5-44800CEB2E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76085" y="914400"/>
            <a:ext cx="4377714" cy="2827422"/>
          </a:xfrm>
        </p:spPr>
        <p:txBody>
          <a:bodyPr anchor="t">
            <a:normAutofit/>
          </a:bodyPr>
          <a:lstStyle>
            <a:lvl1pPr marL="0" indent="0">
              <a:buNone/>
              <a:defRPr sz="2800"/>
            </a:lvl1pPr>
          </a:lstStyle>
          <a:p>
            <a:pPr marL="228600" lvl="0" indent="-228600"/>
            <a:r>
              <a:rPr lang="en-US" sz="1800">
                <a:solidFill>
                  <a:schemeClr val="tx2">
                    <a:alpha val="60000"/>
                  </a:schemeClr>
                </a:solidFill>
              </a:rPr>
              <a:t>Click to edit Master text styles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5F2F9DF6-DFB9-44A8-B629-57F58893AD2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90538" y="4059936"/>
            <a:ext cx="2807208" cy="2322576"/>
          </a:xfrm>
          <a:solidFill>
            <a:schemeClr val="accent6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5" name="Picture Placeholder 13">
            <a:extLst>
              <a:ext uri="{FF2B5EF4-FFF2-40B4-BE49-F238E27FC236}">
                <a16:creationId xmlns:a16="http://schemas.microsoft.com/office/drawing/2014/main" id="{927BC207-43FE-4B6A-AEBE-875B69CF976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291840" y="4059936"/>
            <a:ext cx="2807208" cy="2322576"/>
          </a:xfrm>
          <a:solidFill>
            <a:schemeClr val="accent6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6" name="Picture Placeholder 13">
            <a:extLst>
              <a:ext uri="{FF2B5EF4-FFF2-40B4-BE49-F238E27FC236}">
                <a16:creationId xmlns:a16="http://schemas.microsoft.com/office/drawing/2014/main" id="{EBBF5499-9A70-4846-B98E-316EC17F9FC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99048" y="4059936"/>
            <a:ext cx="2807208" cy="2322576"/>
          </a:xfrm>
          <a:solidFill>
            <a:schemeClr val="accent6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7" name="Picture Placeholder 13">
            <a:extLst>
              <a:ext uri="{FF2B5EF4-FFF2-40B4-BE49-F238E27FC236}">
                <a16:creationId xmlns:a16="http://schemas.microsoft.com/office/drawing/2014/main" id="{C7A79F30-D473-48F6-9AC2-286C7B70F3E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906256" y="4059936"/>
            <a:ext cx="2807208" cy="2322576"/>
          </a:xfrm>
          <a:solidFill>
            <a:schemeClr val="accent6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18B9F00-8450-475B-B155-993BAF212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3/1/20XX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C0FDDA3-8E6F-42F7-BFBE-7FA9C647C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C8E678-81B8-4356-9624-A0B999536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914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B910AFBC-7932-43F4-ABEA-C89B269863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9" y="857251"/>
            <a:ext cx="5914937" cy="2076450"/>
          </a:xfrm>
        </p:spPr>
        <p:txBody>
          <a:bodyPr anchor="b">
            <a:normAutofit/>
          </a:bodyPr>
          <a:lstStyle/>
          <a:p>
            <a:r>
              <a:rPr lang="en-US" sz="4400">
                <a:gradFill flip="none" rotWithShape="1">
                  <a:gsLst>
                    <a:gs pos="0">
                      <a:schemeClr val="accent5">
                        <a:alpha val="70000"/>
                      </a:schemeClr>
                    </a:gs>
                    <a:gs pos="100000">
                      <a:schemeClr val="accent1">
                        <a:alpha val="70000"/>
                      </a:schemeClr>
                    </a:gs>
                  </a:gsLst>
                  <a:lin ang="0" scaled="1"/>
                  <a:tileRect/>
                </a:gradFill>
              </a:rPr>
              <a:t>Click to edit Master title style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1178A42D-5ED2-4AB6-BE4B-4109074320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1248" y="3190875"/>
            <a:ext cx="5914938" cy="298608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2000"/>
            </a:lvl1pPr>
          </a:lstStyle>
          <a:p>
            <a:pPr marL="228600" lvl="0" indent="-228600"/>
            <a:r>
              <a:rPr lang="en-US" sz="1800">
                <a:solidFill>
                  <a:schemeClr val="tx2">
                    <a:alpha val="60000"/>
                  </a:schemeClr>
                </a:solidFill>
              </a:rPr>
              <a:t>Click to edit Master text styles</a:t>
            </a:r>
          </a:p>
        </p:txBody>
      </p:sp>
      <p:sp>
        <p:nvSpPr>
          <p:cNvPr id="29" name="Date Placeholder 1">
            <a:extLst>
              <a:ext uri="{FF2B5EF4-FFF2-40B4-BE49-F238E27FC236}">
                <a16:creationId xmlns:a16="http://schemas.microsoft.com/office/drawing/2014/main" id="{4D9A7D07-2BA3-438D-972B-EA578370D50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29375"/>
            <a:ext cx="2743200" cy="365125"/>
          </a:xfrm>
        </p:spPr>
        <p:txBody>
          <a:bodyPr/>
          <a:lstStyle>
            <a:lvl1pPr>
              <a:defRPr>
                <a:solidFill>
                  <a:schemeClr val="tx2">
                    <a:alpha val="60000"/>
                  </a:schemeClr>
                </a:solidFill>
              </a:defRPr>
            </a:lvl1pPr>
          </a:lstStyle>
          <a:p>
            <a:r>
              <a:rPr lang="en-US"/>
              <a:t>3/1/20XX</a:t>
            </a:r>
          </a:p>
        </p:txBody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C8720583-BC84-48EB-85BC-AE71214A30A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89520" y="0"/>
            <a:ext cx="4599432" cy="2286000"/>
          </a:xfrm>
          <a:solidFill>
            <a:schemeClr val="accent6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5" name="Picture Placeholder 23">
            <a:extLst>
              <a:ext uri="{FF2B5EF4-FFF2-40B4-BE49-F238E27FC236}">
                <a16:creationId xmlns:a16="http://schemas.microsoft.com/office/drawing/2014/main" id="{C3F0A5CD-C47A-4CDF-BE99-75F3A81B18F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589520" y="2286000"/>
            <a:ext cx="4599432" cy="2286000"/>
          </a:xfrm>
          <a:solidFill>
            <a:schemeClr val="accent6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6" name="Picture Placeholder 23">
            <a:extLst>
              <a:ext uri="{FF2B5EF4-FFF2-40B4-BE49-F238E27FC236}">
                <a16:creationId xmlns:a16="http://schemas.microsoft.com/office/drawing/2014/main" id="{7329454B-9275-4E86-B32E-91C0DB62AA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589520" y="4572000"/>
            <a:ext cx="4599432" cy="2286000"/>
          </a:xfrm>
          <a:solidFill>
            <a:schemeClr val="accent6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30" name="Footer Placeholder 2">
            <a:extLst>
              <a:ext uri="{FF2B5EF4-FFF2-40B4-BE49-F238E27FC236}">
                <a16:creationId xmlns:a16="http://schemas.microsoft.com/office/drawing/2014/main" id="{21E9E1BF-D594-4F96-8DBE-5A8DD51D3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29375"/>
            <a:ext cx="4114800" cy="365125"/>
          </a:xfrm>
        </p:spPr>
        <p:txBody>
          <a:bodyPr/>
          <a:lstStyle>
            <a:lvl1pPr algn="l">
              <a:defRPr>
                <a:solidFill>
                  <a:schemeClr val="tx2">
                    <a:alpha val="60000"/>
                  </a:schemeClr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31" name="Slide Number Placeholder 3">
            <a:extLst>
              <a:ext uri="{FF2B5EF4-FFF2-40B4-BE49-F238E27FC236}">
                <a16:creationId xmlns:a16="http://schemas.microsoft.com/office/drawing/2014/main" id="{C30FDEF8-F3F3-42D5-9EE1-EDDF18B353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29375"/>
            <a:ext cx="2743200" cy="365125"/>
          </a:xfrm>
        </p:spPr>
        <p:txBody>
          <a:bodyPr/>
          <a:lstStyle/>
          <a:p>
            <a:fld id="{28844951-7827-47D4-8276-7DDE1FA7D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1792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4">
            <a:extLst>
              <a:ext uri="{FF2B5EF4-FFF2-40B4-BE49-F238E27FC236}">
                <a16:creationId xmlns:a16="http://schemas.microsoft.com/office/drawing/2014/main" id="{BE04ED02-B678-4D1E-BEDA-7E28F9038D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277" y="9278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5E2C5A2-B8B2-47C5-8E1B-3A97E2C9BB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2325" y="9278"/>
            <a:ext cx="12188952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3FD8455-A2E1-40B3-B6C4-36070AF58F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524" y="0"/>
            <a:ext cx="12188952" cy="6858000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60000"/>
                </a:schemeClr>
              </a:gs>
              <a:gs pos="100000">
                <a:schemeClr val="accent1">
                  <a:alpha val="6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Freeform: Shape 7">
            <a:extLst>
              <a:ext uri="{FF2B5EF4-FFF2-40B4-BE49-F238E27FC236}">
                <a16:creationId xmlns:a16="http://schemas.microsoft.com/office/drawing/2014/main" id="{0F53BE70-C6B1-407C-9333-7251BDC77A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3186" y="9279"/>
            <a:ext cx="5770017" cy="2411171"/>
          </a:xfrm>
          <a:custGeom>
            <a:avLst/>
            <a:gdLst>
              <a:gd name="connsiteX0" fmla="*/ 0 w 5770017"/>
              <a:gd name="connsiteY0" fmla="*/ 0 h 2411171"/>
              <a:gd name="connsiteX1" fmla="*/ 5770017 w 5770017"/>
              <a:gd name="connsiteY1" fmla="*/ 0 h 2411171"/>
              <a:gd name="connsiteX2" fmla="*/ 5715824 w 5770017"/>
              <a:gd name="connsiteY2" fmla="*/ 124746 h 2411171"/>
              <a:gd name="connsiteX3" fmla="*/ 4925072 w 5770017"/>
              <a:gd name="connsiteY3" fmla="*/ 1254414 h 2411171"/>
              <a:gd name="connsiteX4" fmla="*/ 125602 w 5770017"/>
              <a:gd name="connsiteY4" fmla="*/ 1864423 h 2411171"/>
              <a:gd name="connsiteX5" fmla="*/ 0 w 5770017"/>
              <a:gd name="connsiteY5" fmla="*/ 1785927 h 2411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770017" h="2411171">
                <a:moveTo>
                  <a:pt x="0" y="0"/>
                </a:moveTo>
                <a:lnTo>
                  <a:pt x="5770017" y="0"/>
                </a:lnTo>
                <a:lnTo>
                  <a:pt x="5715824" y="124746"/>
                </a:lnTo>
                <a:cubicBezTo>
                  <a:pt x="5526044" y="533784"/>
                  <a:pt x="5262460" y="917027"/>
                  <a:pt x="4925072" y="1254414"/>
                </a:cubicBezTo>
                <a:cubicBezTo>
                  <a:pt x="3623720" y="2555767"/>
                  <a:pt x="1640148" y="2759102"/>
                  <a:pt x="125602" y="1864423"/>
                </a:cubicBezTo>
                <a:lnTo>
                  <a:pt x="0" y="1785927"/>
                </a:lnTo>
                <a:close/>
              </a:path>
            </a:pathLst>
          </a:custGeom>
          <a:gradFill>
            <a:gsLst>
              <a:gs pos="0">
                <a:schemeClr val="accent2">
                  <a:alpha val="20000"/>
                </a:schemeClr>
              </a:gs>
              <a:gs pos="100000">
                <a:schemeClr val="accent1">
                  <a:alpha val="20000"/>
                </a:schemeClr>
              </a:gs>
            </a:gsLst>
            <a:lin ang="2700000" scaled="1"/>
          </a:gradFill>
          <a:ln>
            <a:noFill/>
          </a:ln>
          <a:effectLst>
            <a:softEdge rad="520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ame 8">
            <a:extLst>
              <a:ext uri="{FF2B5EF4-FFF2-40B4-BE49-F238E27FC236}">
                <a16:creationId xmlns:a16="http://schemas.microsoft.com/office/drawing/2014/main" id="{05864DDE-75C0-4BE6-93FF-A960706ADE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524" y="0"/>
            <a:ext cx="12188952" cy="6858000"/>
          </a:xfrm>
          <a:prstGeom prst="frame">
            <a:avLst>
              <a:gd name="adj1" fmla="val 716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1BC3FA0F-EAE5-4DCE-ACFF-9AD00ED39F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7477" y="1131641"/>
            <a:ext cx="5322618" cy="23876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>
                <a:solidFill>
                  <a:srgbClr val="FFFFFF"/>
                </a:solidFill>
                <a:ea typeface="Cambria" panose="02040503050406030204" pitchFamily="18" charset="0"/>
                <a:cs typeface="Sabon Next LT" panose="020B0502040204020203" pitchFamily="2" charset="0"/>
              </a:rPr>
              <a:t>Click to edit Master title style</a:t>
            </a:r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71FA5E0E-BEE1-4976-92B1-61EF64E343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84848" y="905256"/>
            <a:ext cx="4581144" cy="2450592"/>
          </a:xfrm>
          <a:solidFill>
            <a:schemeClr val="accent6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0" name="Picture Placeholder 17">
            <a:extLst>
              <a:ext uri="{FF2B5EF4-FFF2-40B4-BE49-F238E27FC236}">
                <a16:creationId xmlns:a16="http://schemas.microsoft.com/office/drawing/2014/main" id="{03379FE8-A6CE-4F5A-BE1A-B2267589BE8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784848" y="3520440"/>
            <a:ext cx="4581144" cy="2450592"/>
          </a:xfrm>
          <a:solidFill>
            <a:schemeClr val="accent6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DD090CA-24E8-46A7-889A-A4FDD00A33E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8200" y="3600450"/>
            <a:ext cx="5322888" cy="2451100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50935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able Chart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B98991-AEF1-4F19-AAB8-436EAD58C2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25B44F-E7DA-40C6-8B44-71EAB6BDFC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Font typeface="Wingdings" panose="05000000000000000000" pitchFamily="2" charset="2"/>
              <a:buChar char="§"/>
              <a:defRPr/>
            </a:lvl1pPr>
            <a:lvl2pPr marL="685800" indent="-228600">
              <a:buFont typeface="Wingdings" panose="05000000000000000000" pitchFamily="2" charset="2"/>
              <a:buChar char="§"/>
              <a:defRPr/>
            </a:lvl2pPr>
            <a:lvl3pPr>
              <a:buFont typeface="Wingdings" panose="05000000000000000000" pitchFamily="2" charset="2"/>
              <a:buChar char="§"/>
              <a:defRPr/>
            </a:lvl3pPr>
            <a:lvl4pPr marL="1600200" indent="-228600">
              <a:buFont typeface="Wingdings" panose="05000000000000000000" pitchFamily="2" charset="2"/>
              <a:buChar char="§"/>
              <a:defRPr/>
            </a:lvl4pPr>
            <a:lvl5pPr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F71817-A045-48C0-975B-CBEF88E956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3/1/20XX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1C39F0-32D4-407C-8BCA-97F2D9E50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CF4459-37B2-4F87-B508-DB04D43320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68596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F03B5BF0-238D-481F-A15B-206D1E2FED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7578E43B-8F1B-4CBD-B09E-5AD9A247E3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38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ame 13">
            <a:extLst>
              <a:ext uri="{FF2B5EF4-FFF2-40B4-BE49-F238E27FC236}">
                <a16:creationId xmlns:a16="http://schemas.microsoft.com/office/drawing/2014/main" id="{737C17C2-E2A6-4219-AE02-C8EAF943C4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389" y="0"/>
            <a:ext cx="12188952" cy="6858000"/>
          </a:xfrm>
          <a:prstGeom prst="frame">
            <a:avLst>
              <a:gd name="adj1" fmla="val 7164"/>
            </a:avLst>
          </a:prstGeom>
          <a:gradFill flip="none" rotWithShape="1">
            <a:gsLst>
              <a:gs pos="0">
                <a:schemeClr val="accent2">
                  <a:alpha val="4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AE7BC3CE-3806-41F3-B4F6-EBB2C3E9EA2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" y="484632"/>
            <a:ext cx="12179808" cy="5907024"/>
          </a:xfrm>
          <a:solidFill>
            <a:schemeClr val="accent6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FDC036CF-E92D-4E80-8E6B-1B06EDDFD7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71016"/>
            <a:ext cx="4800600" cy="3749040"/>
          </a:xfrm>
        </p:spPr>
        <p:txBody>
          <a:bodyPr anchor="b" anchorCtr="0"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BADCFE1B-ABA2-4B11-B7DE-02CE383D6F2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8200" y="4835779"/>
            <a:ext cx="4800600" cy="1066800"/>
          </a:xfrm>
        </p:spPr>
        <p:txBody>
          <a:bodyPr>
            <a:normAutofit/>
          </a:bodyPr>
          <a:lstStyle>
            <a:lvl1pPr marL="228600" indent="0">
              <a:buNone/>
              <a:defRPr sz="2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18B9F00-8450-475B-B155-993BAF212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3/1/20XX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C0FDDA3-8E6F-42F7-BFBE-7FA9C647C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C8E678-81B8-4356-9624-A0B999536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29059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B2DD4C-BFBC-4087-B94C-4DD0690E8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1B84B862-7F1F-4B98-B437-936D8A73A91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40664" y="2240280"/>
            <a:ext cx="2286000" cy="2322576"/>
          </a:xfrm>
          <a:solidFill>
            <a:schemeClr val="accent6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6" name="Picture Placeholder 14">
            <a:extLst>
              <a:ext uri="{FF2B5EF4-FFF2-40B4-BE49-F238E27FC236}">
                <a16:creationId xmlns:a16="http://schemas.microsoft.com/office/drawing/2014/main" id="{C76B23B2-3605-4292-9F96-F34651B689A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538728" y="2240280"/>
            <a:ext cx="2286000" cy="2322576"/>
          </a:xfrm>
          <a:solidFill>
            <a:schemeClr val="accent6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7" name="Picture Placeholder 14">
            <a:extLst>
              <a:ext uri="{FF2B5EF4-FFF2-40B4-BE49-F238E27FC236}">
                <a16:creationId xmlns:a16="http://schemas.microsoft.com/office/drawing/2014/main" id="{AB1E9EC3-2FB6-4E1C-8211-306450FDEE7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345936" y="2267712"/>
            <a:ext cx="2286000" cy="2322576"/>
          </a:xfrm>
          <a:solidFill>
            <a:schemeClr val="accent6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8" name="Picture Placeholder 14">
            <a:extLst>
              <a:ext uri="{FF2B5EF4-FFF2-40B4-BE49-F238E27FC236}">
                <a16:creationId xmlns:a16="http://schemas.microsoft.com/office/drawing/2014/main" id="{F3628146-045F-4FBC-A365-3D1D4B3DA6E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153144" y="2267712"/>
            <a:ext cx="2286000" cy="2322576"/>
          </a:xfrm>
          <a:solidFill>
            <a:schemeClr val="accent6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CB50972B-CA23-4B92-987F-EE48ECCFF59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41363" y="4733925"/>
            <a:ext cx="2286000" cy="590550"/>
          </a:xfrm>
        </p:spPr>
        <p:txBody>
          <a:bodyPr>
            <a:normAutofit/>
          </a:bodyPr>
          <a:lstStyle>
            <a:lvl1pPr marL="0" indent="0" defTabSz="0">
              <a:spcBef>
                <a:spcPts val="0"/>
              </a:spcBef>
              <a:buNone/>
              <a:defRPr sz="2000">
                <a:latin typeface="+mj-lt"/>
              </a:defRPr>
            </a:lvl1pPr>
            <a:lvl2pPr marL="571500" indent="0">
              <a:buNone/>
              <a:defRPr/>
            </a:lvl2pPr>
            <a:lvl3pPr marL="1028700" indent="0">
              <a:buNone/>
              <a:defRPr/>
            </a:lvl3pPr>
            <a:lvl4pPr marL="1428750" indent="0">
              <a:buNone/>
              <a:defRPr/>
            </a:lvl4pPr>
            <a:lvl5pPr marL="1885950" indent="0">
              <a:buNone/>
              <a:defRPr/>
            </a:lvl5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23" name="Text Placeholder 19">
            <a:extLst>
              <a:ext uri="{FF2B5EF4-FFF2-40B4-BE49-F238E27FC236}">
                <a16:creationId xmlns:a16="http://schemas.microsoft.com/office/drawing/2014/main" id="{8DE19225-DA72-4A39-8CFD-695BFBB93E6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40664" y="5343144"/>
            <a:ext cx="2286000" cy="590550"/>
          </a:xfrm>
        </p:spPr>
        <p:txBody>
          <a:bodyPr>
            <a:normAutofit/>
          </a:bodyPr>
          <a:lstStyle>
            <a:lvl1pPr marL="0" indent="0" defTabSz="0">
              <a:spcBef>
                <a:spcPts val="0"/>
              </a:spcBef>
              <a:buNone/>
              <a:defRPr sz="1600"/>
            </a:lvl1pPr>
            <a:lvl2pPr marL="571500" indent="0">
              <a:buNone/>
              <a:defRPr/>
            </a:lvl2pPr>
            <a:lvl3pPr marL="1028700" indent="0">
              <a:buNone/>
              <a:defRPr/>
            </a:lvl3pPr>
            <a:lvl4pPr marL="1428750" indent="0">
              <a:buNone/>
              <a:defRPr/>
            </a:lvl4pPr>
            <a:lvl5pPr marL="1885950" indent="0">
              <a:buNone/>
              <a:defRPr/>
            </a:lvl5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24" name="Text Placeholder 19">
            <a:extLst>
              <a:ext uri="{FF2B5EF4-FFF2-40B4-BE49-F238E27FC236}">
                <a16:creationId xmlns:a16="http://schemas.microsoft.com/office/drawing/2014/main" id="{E66A7C97-DBB6-4333-B12F-E26C38E6975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538728" y="4733925"/>
            <a:ext cx="2286000" cy="590550"/>
          </a:xfrm>
        </p:spPr>
        <p:txBody>
          <a:bodyPr>
            <a:normAutofit/>
          </a:bodyPr>
          <a:lstStyle>
            <a:lvl1pPr marL="0" indent="0" defTabSz="0">
              <a:spcBef>
                <a:spcPts val="0"/>
              </a:spcBef>
              <a:buNone/>
              <a:defRPr sz="2000">
                <a:latin typeface="+mj-lt"/>
              </a:defRPr>
            </a:lvl1pPr>
            <a:lvl2pPr marL="571500" indent="0">
              <a:buNone/>
              <a:defRPr/>
            </a:lvl2pPr>
            <a:lvl3pPr marL="1028700" indent="0">
              <a:buNone/>
              <a:defRPr/>
            </a:lvl3pPr>
            <a:lvl4pPr marL="1428750" indent="0">
              <a:buNone/>
              <a:defRPr/>
            </a:lvl4pPr>
            <a:lvl5pPr marL="1885950" indent="0">
              <a:buNone/>
              <a:defRPr/>
            </a:lvl5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25" name="Text Placeholder 19">
            <a:extLst>
              <a:ext uri="{FF2B5EF4-FFF2-40B4-BE49-F238E27FC236}">
                <a16:creationId xmlns:a16="http://schemas.microsoft.com/office/drawing/2014/main" id="{041FA0B5-660E-478A-AF8A-196DBD6AE43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538029" y="5343144"/>
            <a:ext cx="2286000" cy="590550"/>
          </a:xfrm>
        </p:spPr>
        <p:txBody>
          <a:bodyPr>
            <a:normAutofit/>
          </a:bodyPr>
          <a:lstStyle>
            <a:lvl1pPr marL="0" indent="0" defTabSz="0">
              <a:spcBef>
                <a:spcPts val="0"/>
              </a:spcBef>
              <a:buNone/>
              <a:defRPr sz="1600"/>
            </a:lvl1pPr>
            <a:lvl2pPr marL="571500" indent="0">
              <a:buNone/>
              <a:defRPr/>
            </a:lvl2pPr>
            <a:lvl3pPr marL="1028700" indent="0">
              <a:buNone/>
              <a:defRPr/>
            </a:lvl3pPr>
            <a:lvl4pPr marL="1428750" indent="0">
              <a:buNone/>
              <a:defRPr/>
            </a:lvl4pPr>
            <a:lvl5pPr marL="1885950" indent="0">
              <a:buNone/>
              <a:defRPr/>
            </a:lvl5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26" name="Text Placeholder 19">
            <a:extLst>
              <a:ext uri="{FF2B5EF4-FFF2-40B4-BE49-F238E27FC236}">
                <a16:creationId xmlns:a16="http://schemas.microsoft.com/office/drawing/2014/main" id="{77C92085-3D01-44E4-BA12-E39F1EA0ACE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367973" y="4733544"/>
            <a:ext cx="2286000" cy="590550"/>
          </a:xfrm>
        </p:spPr>
        <p:txBody>
          <a:bodyPr>
            <a:normAutofit/>
          </a:bodyPr>
          <a:lstStyle>
            <a:lvl1pPr marL="0" indent="0" defTabSz="0">
              <a:spcBef>
                <a:spcPts val="0"/>
              </a:spcBef>
              <a:buNone/>
              <a:defRPr sz="2000">
                <a:latin typeface="+mj-lt"/>
              </a:defRPr>
            </a:lvl1pPr>
            <a:lvl2pPr marL="571500" indent="0">
              <a:buNone/>
              <a:defRPr/>
            </a:lvl2pPr>
            <a:lvl3pPr marL="1028700" indent="0">
              <a:buNone/>
              <a:defRPr/>
            </a:lvl3pPr>
            <a:lvl4pPr marL="1428750" indent="0">
              <a:buNone/>
              <a:defRPr/>
            </a:lvl4pPr>
            <a:lvl5pPr marL="1885950" indent="0">
              <a:buNone/>
              <a:defRPr/>
            </a:lvl5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27" name="Text Placeholder 19">
            <a:extLst>
              <a:ext uri="{FF2B5EF4-FFF2-40B4-BE49-F238E27FC236}">
                <a16:creationId xmlns:a16="http://schemas.microsoft.com/office/drawing/2014/main" id="{35DA97BC-7224-440A-A227-8F4A1018043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367274" y="5342763"/>
            <a:ext cx="2286000" cy="590550"/>
          </a:xfrm>
        </p:spPr>
        <p:txBody>
          <a:bodyPr>
            <a:normAutofit/>
          </a:bodyPr>
          <a:lstStyle>
            <a:lvl1pPr marL="0" indent="0" defTabSz="0">
              <a:spcBef>
                <a:spcPts val="0"/>
              </a:spcBef>
              <a:buNone/>
              <a:defRPr sz="1600"/>
            </a:lvl1pPr>
            <a:lvl2pPr marL="571500" indent="0">
              <a:buNone/>
              <a:defRPr/>
            </a:lvl2pPr>
            <a:lvl3pPr marL="1028700" indent="0">
              <a:buNone/>
              <a:defRPr/>
            </a:lvl3pPr>
            <a:lvl4pPr marL="1428750" indent="0">
              <a:buNone/>
              <a:defRPr/>
            </a:lvl4pPr>
            <a:lvl5pPr marL="1885950" indent="0">
              <a:buNone/>
              <a:defRPr/>
            </a:lvl5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28" name="Text Placeholder 19">
            <a:extLst>
              <a:ext uri="{FF2B5EF4-FFF2-40B4-BE49-F238E27FC236}">
                <a16:creationId xmlns:a16="http://schemas.microsoft.com/office/drawing/2014/main" id="{C236524B-4724-42FA-A2B2-33566478FD4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164639" y="4737100"/>
            <a:ext cx="2286000" cy="590550"/>
          </a:xfrm>
        </p:spPr>
        <p:txBody>
          <a:bodyPr>
            <a:normAutofit/>
          </a:bodyPr>
          <a:lstStyle>
            <a:lvl1pPr marL="0" indent="0" defTabSz="0">
              <a:spcBef>
                <a:spcPts val="0"/>
              </a:spcBef>
              <a:buNone/>
              <a:defRPr sz="2000">
                <a:latin typeface="+mj-lt"/>
              </a:defRPr>
            </a:lvl1pPr>
            <a:lvl2pPr marL="571500" indent="0">
              <a:buNone/>
              <a:defRPr/>
            </a:lvl2pPr>
            <a:lvl3pPr marL="1028700" indent="0">
              <a:buNone/>
              <a:defRPr/>
            </a:lvl3pPr>
            <a:lvl4pPr marL="1428750" indent="0">
              <a:buNone/>
              <a:defRPr/>
            </a:lvl4pPr>
            <a:lvl5pPr marL="1885950" indent="0">
              <a:buNone/>
              <a:defRPr/>
            </a:lvl5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29" name="Text Placeholder 19">
            <a:extLst>
              <a:ext uri="{FF2B5EF4-FFF2-40B4-BE49-F238E27FC236}">
                <a16:creationId xmlns:a16="http://schemas.microsoft.com/office/drawing/2014/main" id="{5F7DE4ED-8F4D-465C-86B4-2372AE291F5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163940" y="5346319"/>
            <a:ext cx="2286000" cy="590550"/>
          </a:xfrm>
        </p:spPr>
        <p:txBody>
          <a:bodyPr>
            <a:normAutofit/>
          </a:bodyPr>
          <a:lstStyle>
            <a:lvl1pPr marL="0" indent="0" defTabSz="0">
              <a:spcBef>
                <a:spcPts val="0"/>
              </a:spcBef>
              <a:buNone/>
              <a:defRPr sz="1600"/>
            </a:lvl1pPr>
            <a:lvl2pPr marL="571500" indent="0">
              <a:buNone/>
              <a:defRPr/>
            </a:lvl2pPr>
            <a:lvl3pPr marL="1028700" indent="0">
              <a:buNone/>
              <a:defRPr/>
            </a:lvl3pPr>
            <a:lvl4pPr marL="1428750" indent="0">
              <a:buNone/>
              <a:defRPr/>
            </a:lvl4pPr>
            <a:lvl5pPr marL="1885950" indent="0">
              <a:buNone/>
              <a:defRPr/>
            </a:lvl5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B9D434-8228-4C7F-B520-14121EBC90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3/1/20XX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7B89BD-A70A-48D2-A3D9-DB2C0DB12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4ACF4EF-5A2A-4A47-81DF-80CB51306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4552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 column (comparison slid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EFF5CA-4662-4430-80C7-99CD7D66C9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60320"/>
            <a:ext cx="5157787" cy="3446463"/>
          </a:xfrm>
          <a:solidFill>
            <a:schemeClr val="bg1"/>
          </a:solidFill>
        </p:spPr>
        <p:txBody>
          <a:bodyPr>
            <a:normAutofit/>
          </a:bodyPr>
          <a:lstStyle>
            <a:lvl1pPr>
              <a:buClr>
                <a:schemeClr val="tx2">
                  <a:lumMod val="50000"/>
                  <a:lumOff val="50000"/>
                </a:schemeClr>
              </a:buClr>
              <a:defRPr sz="1800"/>
            </a:lvl1pPr>
            <a:lvl2pPr>
              <a:buClr>
                <a:schemeClr val="tx2">
                  <a:lumMod val="50000"/>
                  <a:lumOff val="50000"/>
                </a:schemeClr>
              </a:buClr>
              <a:defRPr sz="1800"/>
            </a:lvl2pPr>
            <a:lvl3pPr>
              <a:buClr>
                <a:schemeClr val="tx2">
                  <a:lumMod val="50000"/>
                  <a:lumOff val="50000"/>
                </a:schemeClr>
              </a:buClr>
              <a:defRPr sz="1800"/>
            </a:lvl3pPr>
            <a:lvl4pPr>
              <a:buClr>
                <a:schemeClr val="tx2">
                  <a:lumMod val="50000"/>
                  <a:lumOff val="50000"/>
                </a:schemeClr>
              </a:buClr>
              <a:defRPr sz="1800"/>
            </a:lvl4pPr>
            <a:lvl5pPr>
              <a:buClr>
                <a:schemeClr val="tx2">
                  <a:lumMod val="50000"/>
                  <a:lumOff val="50000"/>
                </a:schemeClr>
              </a:buCl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DF7633C-C24D-4947-979C-132B3AC405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60320"/>
            <a:ext cx="5183188" cy="3446463"/>
          </a:xfrm>
        </p:spPr>
        <p:txBody>
          <a:bodyPr>
            <a:normAutofit/>
          </a:bodyPr>
          <a:lstStyle>
            <a:lvl1pPr>
              <a:buClr>
                <a:schemeClr val="tx2">
                  <a:lumMod val="50000"/>
                  <a:lumOff val="50000"/>
                </a:schemeClr>
              </a:buClr>
              <a:defRPr sz="1800"/>
            </a:lvl1pPr>
            <a:lvl2pPr>
              <a:buClr>
                <a:schemeClr val="tx2">
                  <a:lumMod val="50000"/>
                  <a:lumOff val="50000"/>
                </a:schemeClr>
              </a:buClr>
              <a:defRPr sz="1800"/>
            </a:lvl2pPr>
            <a:lvl3pPr>
              <a:buClr>
                <a:schemeClr val="tx2">
                  <a:lumMod val="50000"/>
                  <a:lumOff val="50000"/>
                </a:schemeClr>
              </a:buClr>
              <a:defRPr sz="1800"/>
            </a:lvl3pPr>
            <a:lvl4pPr>
              <a:buClr>
                <a:schemeClr val="tx2">
                  <a:lumMod val="50000"/>
                  <a:lumOff val="50000"/>
                </a:schemeClr>
              </a:buClr>
              <a:defRPr sz="1800"/>
            </a:lvl4pPr>
            <a:lvl5pPr>
              <a:buClr>
                <a:schemeClr val="tx2">
                  <a:lumMod val="50000"/>
                  <a:lumOff val="50000"/>
                </a:schemeClr>
              </a:buCl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E8A46E1-3934-4807-900F-CA7A4D8D66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3/1/20XX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BC9C6EA-1549-4601-8226-E5C43469C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3658246-003D-4024-9F4B-BA3BD3FBF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351C83D0-CBAB-4E41-89AB-89FF36D38A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9C302BB0-D231-4195-8083-264C01DF99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7" y="2011680"/>
            <a:ext cx="5157787" cy="530352"/>
          </a:xfrm>
        </p:spPr>
        <p:txBody>
          <a:bodyPr anchor="t" anchorCtr="0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5B2A70FA-99E0-466C-AC57-33C48353BB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169027" y="2011680"/>
            <a:ext cx="5183187" cy="530352"/>
          </a:xfrm>
        </p:spPr>
        <p:txBody>
          <a:bodyPr anchor="t" anchorCtr="0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457478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C85CC-8D2B-4219-A2A4-1625A02DFE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85800"/>
            <a:ext cx="10515600" cy="132588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6143C8-1CF7-440E-99A3-0527314598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011680"/>
            <a:ext cx="3383280" cy="530352"/>
          </a:xfrm>
        </p:spPr>
        <p:txBody>
          <a:bodyPr anchor="t" anchorCtr="0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EFF5CA-4662-4430-80C7-99CD7D66C9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60320"/>
            <a:ext cx="3383280" cy="3446463"/>
          </a:xfrm>
        </p:spPr>
        <p:txBody>
          <a:bodyPr>
            <a:normAutofit/>
          </a:bodyPr>
          <a:lstStyle>
            <a:lvl1pPr>
              <a:buClr>
                <a:schemeClr val="tx2">
                  <a:lumMod val="50000"/>
                  <a:lumOff val="50000"/>
                </a:schemeClr>
              </a:buClr>
              <a:defRPr sz="1400"/>
            </a:lvl1pPr>
            <a:lvl2pPr>
              <a:buClr>
                <a:schemeClr val="tx2">
                  <a:lumMod val="50000"/>
                  <a:lumOff val="50000"/>
                </a:schemeClr>
              </a:buClr>
              <a:defRPr sz="1400"/>
            </a:lvl2pPr>
            <a:lvl3pPr>
              <a:buClr>
                <a:schemeClr val="tx2">
                  <a:lumMod val="50000"/>
                  <a:lumOff val="50000"/>
                </a:schemeClr>
              </a:buClr>
              <a:defRPr sz="1400"/>
            </a:lvl3pPr>
            <a:lvl4pPr>
              <a:buClr>
                <a:schemeClr val="tx2">
                  <a:lumMod val="50000"/>
                  <a:lumOff val="50000"/>
                </a:schemeClr>
              </a:buClr>
              <a:defRPr sz="1400"/>
            </a:lvl4pPr>
            <a:lvl5pPr>
              <a:buClr>
                <a:schemeClr val="tx2">
                  <a:lumMod val="50000"/>
                  <a:lumOff val="50000"/>
                </a:schemeClr>
              </a:buCl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6CB5B7-DC23-41CE-872B-E25BD64F84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404360" y="2011680"/>
            <a:ext cx="3383280" cy="530352"/>
          </a:xfrm>
        </p:spPr>
        <p:txBody>
          <a:bodyPr anchor="t" anchorCtr="0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DF7633C-C24D-4947-979C-132B3AC405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404360" y="2560320"/>
            <a:ext cx="3383280" cy="3446463"/>
          </a:xfrm>
        </p:spPr>
        <p:txBody>
          <a:bodyPr>
            <a:normAutofit/>
          </a:bodyPr>
          <a:lstStyle>
            <a:lvl1pPr>
              <a:buClr>
                <a:schemeClr val="tx2">
                  <a:lumMod val="50000"/>
                  <a:lumOff val="50000"/>
                </a:schemeClr>
              </a:buClr>
              <a:defRPr sz="1400"/>
            </a:lvl1pPr>
            <a:lvl2pPr>
              <a:buClr>
                <a:schemeClr val="tx2">
                  <a:lumMod val="50000"/>
                  <a:lumOff val="50000"/>
                </a:schemeClr>
              </a:buClr>
              <a:defRPr sz="1400"/>
            </a:lvl2pPr>
            <a:lvl3pPr>
              <a:buClr>
                <a:schemeClr val="tx2">
                  <a:lumMod val="50000"/>
                  <a:lumOff val="50000"/>
                </a:schemeClr>
              </a:buClr>
              <a:defRPr sz="1400"/>
            </a:lvl3pPr>
            <a:lvl4pPr>
              <a:buClr>
                <a:schemeClr val="tx2">
                  <a:lumMod val="50000"/>
                  <a:lumOff val="50000"/>
                </a:schemeClr>
              </a:buClr>
              <a:defRPr sz="1400"/>
            </a:lvl4pPr>
            <a:lvl5pPr>
              <a:buClr>
                <a:schemeClr val="tx2">
                  <a:lumMod val="50000"/>
                  <a:lumOff val="50000"/>
                </a:schemeClr>
              </a:buCl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422881CE-A366-4A3A-AE00-9B14BEFE4A9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68934" y="2011680"/>
            <a:ext cx="3383280" cy="530352"/>
          </a:xfrm>
        </p:spPr>
        <p:txBody>
          <a:bodyPr anchor="t" anchorCtr="0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Content Placeholder 5">
            <a:extLst>
              <a:ext uri="{FF2B5EF4-FFF2-40B4-BE49-F238E27FC236}">
                <a16:creationId xmlns:a16="http://schemas.microsoft.com/office/drawing/2014/main" id="{3CF16E98-73C9-47B5-B88B-9120BEB9F09B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968934" y="2560320"/>
            <a:ext cx="3383280" cy="3446463"/>
          </a:xfrm>
        </p:spPr>
        <p:txBody>
          <a:bodyPr>
            <a:normAutofit/>
          </a:bodyPr>
          <a:lstStyle>
            <a:lvl1pPr>
              <a:buClr>
                <a:schemeClr val="tx2">
                  <a:lumMod val="50000"/>
                  <a:lumOff val="50000"/>
                </a:schemeClr>
              </a:buClr>
              <a:defRPr sz="1400"/>
            </a:lvl1pPr>
            <a:lvl2pPr>
              <a:buClr>
                <a:schemeClr val="tx2">
                  <a:lumMod val="50000"/>
                  <a:lumOff val="50000"/>
                </a:schemeClr>
              </a:buClr>
              <a:defRPr sz="1400"/>
            </a:lvl2pPr>
            <a:lvl3pPr>
              <a:buClr>
                <a:schemeClr val="tx2">
                  <a:lumMod val="50000"/>
                  <a:lumOff val="50000"/>
                </a:schemeClr>
              </a:buClr>
              <a:defRPr sz="1400"/>
            </a:lvl3pPr>
            <a:lvl4pPr>
              <a:buClr>
                <a:schemeClr val="tx2">
                  <a:lumMod val="50000"/>
                  <a:lumOff val="50000"/>
                </a:schemeClr>
              </a:buClr>
              <a:defRPr sz="1400"/>
            </a:lvl4pPr>
            <a:lvl5pPr>
              <a:buClr>
                <a:schemeClr val="tx2">
                  <a:lumMod val="50000"/>
                  <a:lumOff val="50000"/>
                </a:schemeClr>
              </a:buCl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E8A46E1-3934-4807-900F-CA7A4D8D66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3/1/20XX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BC9C6EA-1549-4601-8226-E5C43469C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3658246-003D-4024-9F4B-BA3BD3FBF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878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>
            <a:extLst>
              <a:ext uri="{FF2B5EF4-FFF2-40B4-BE49-F238E27FC236}">
                <a16:creationId xmlns:a16="http://schemas.microsoft.com/office/drawing/2014/main" id="{DD7EAFE6-2BB9-41FB-9CF4-588CFC708774}"/>
              </a:ext>
            </a:extLst>
          </p:cNvPr>
          <p:cNvSpPr/>
          <p:nvPr/>
        </p:nvSpPr>
        <p:spPr>
          <a:xfrm>
            <a:off x="1524" y="0"/>
            <a:ext cx="12188952" cy="6858000"/>
          </a:xfrm>
          <a:prstGeom prst="frame">
            <a:avLst>
              <a:gd name="adj1" fmla="val 7164"/>
            </a:avLst>
          </a:prstGeom>
          <a:gradFill flip="none" rotWithShape="1">
            <a:gsLst>
              <a:gs pos="0">
                <a:schemeClr val="accent2">
                  <a:alpha val="4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447F1F-BFA8-4A56-894B-40120132EE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58FB99-0FA3-49F4-99A1-61919F9427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178657"/>
            <a:ext cx="10515600" cy="39983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DCCAE5-4EB0-4174-BD15-4943899B0A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293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 spc="15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3/1/20XX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A4189E-43B2-4CEE-B13E-61A1FBBBD2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293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spc="150" baseline="0">
                <a:solidFill>
                  <a:srgbClr val="FFFFFF"/>
                </a:solidFill>
              </a:defRPr>
            </a:lvl1pPr>
          </a:lstStyle>
          <a:p>
            <a:r>
              <a:rPr lang="en-US">
                <a:solidFill>
                  <a:srgbClr val="FFFFFF"/>
                </a:solidFill>
              </a:rPr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A0530F-0BC8-46EF-A765-DD58B53675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293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cap="all" spc="150" baseline="0">
                <a:solidFill>
                  <a:srgbClr val="FFFFFF"/>
                </a:solidFill>
              </a:defRPr>
            </a:lvl1pPr>
          </a:lstStyle>
          <a:p>
            <a:fld id="{28844951-7827-47D4-8276-7DDE1FA7D8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5141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6" r:id="rId2"/>
    <p:sldLayoutId id="2147483699" r:id="rId3"/>
    <p:sldLayoutId id="2147483698" r:id="rId4"/>
    <p:sldLayoutId id="2147483686" r:id="rId5"/>
    <p:sldLayoutId id="2147483700" r:id="rId6"/>
    <p:sldLayoutId id="2147483705" r:id="rId7"/>
    <p:sldLayoutId id="2147483689" r:id="rId8"/>
    <p:sldLayoutId id="2147483704" r:id="rId9"/>
    <p:sldLayoutId id="2147483702" r:id="rId10"/>
    <p:sldLayoutId id="2147483701" r:id="rId11"/>
    <p:sldLayoutId id="2147483703" r:id="rId12"/>
    <p:sldLayoutId id="2147483685" r:id="rId13"/>
    <p:sldLayoutId id="2147483687" r:id="rId14"/>
    <p:sldLayoutId id="2147483688" r:id="rId15"/>
    <p:sldLayoutId id="2147483690" r:id="rId16"/>
    <p:sldLayoutId id="2147483692" r:id="rId17"/>
    <p:sldLayoutId id="2147483693" r:id="rId18"/>
  </p:sldLayoutIdLst>
  <p:hf hdr="0"/>
  <p:txStyles>
    <p:titleStyle>
      <a:lvl1pPr marL="0" algn="l" defTabSz="914400" rtl="0" eaLnBrk="1" latinLnBrk="0" hangingPunct="1">
        <a:lnSpc>
          <a:spcPct val="90000"/>
        </a:lnSpc>
        <a:spcBef>
          <a:spcPct val="0"/>
        </a:spcBef>
        <a:buNone/>
        <a:defRPr lang="en-US" sz="5200" kern="1200" dirty="0">
          <a:gradFill flip="none" rotWithShape="1">
            <a:gsLst>
              <a:gs pos="0">
                <a:schemeClr val="accent5"/>
              </a:gs>
              <a:gs pos="100000">
                <a:schemeClr val="accent1">
                  <a:alpha val="70000"/>
                </a:schemeClr>
              </a:gs>
            </a:gsLst>
            <a:lin ang="0" scaled="1"/>
            <a:tileRect/>
          </a:gradFill>
          <a:latin typeface="+mj-lt"/>
          <a:ea typeface="+mn-ea"/>
          <a:cs typeface="Angsana New" panose="02020603050405020304" pitchFamily="18" charset="-34"/>
        </a:defRPr>
      </a:lvl1pPr>
    </p:titleStyle>
    <p:bodyStyle>
      <a:lvl1pPr marL="457200" indent="-228600" algn="l" defTabSz="914400" rtl="0" eaLnBrk="1" latinLnBrk="0" hangingPunct="1">
        <a:lnSpc>
          <a:spcPct val="110000"/>
        </a:lnSpc>
        <a:spcBef>
          <a:spcPts val="1000"/>
        </a:spcBef>
        <a:buClr>
          <a:schemeClr val="tx2">
            <a:lumMod val="10000"/>
            <a:lumOff val="90000"/>
          </a:schemeClr>
        </a:buClr>
        <a:buSzPct val="80000"/>
        <a:buFont typeface="Wingdings" panose="05000000000000000000" pitchFamily="2" charset="2"/>
        <a:buChar char="§"/>
        <a:defRPr sz="3200" kern="1200">
          <a:solidFill>
            <a:schemeClr val="tx2">
              <a:alpha val="70000"/>
            </a:schemeClr>
          </a:solidFill>
          <a:latin typeface="+mn-lt"/>
          <a:ea typeface="+mn-ea"/>
          <a:cs typeface="+mn-cs"/>
        </a:defRPr>
      </a:lvl1pPr>
      <a:lvl2pPr marL="8001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>
            <a:lumMod val="10000"/>
            <a:lumOff val="90000"/>
          </a:schemeClr>
        </a:buClr>
        <a:buSzPct val="80000"/>
        <a:buFont typeface="Wingdings" panose="05000000000000000000" pitchFamily="2" charset="2"/>
        <a:buChar char="§"/>
        <a:defRPr sz="2800" kern="1200">
          <a:solidFill>
            <a:schemeClr val="tx2">
              <a:alpha val="70000"/>
            </a:schemeClr>
          </a:solidFill>
          <a:latin typeface="+mn-lt"/>
          <a:ea typeface="+mn-ea"/>
          <a:cs typeface="+mn-cs"/>
        </a:defRPr>
      </a:lvl2pPr>
      <a:lvl3pPr marL="12573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>
            <a:lumMod val="10000"/>
            <a:lumOff val="90000"/>
          </a:schemeClr>
        </a:buClr>
        <a:buSzPct val="80000"/>
        <a:buFont typeface="Wingdings" panose="05000000000000000000" pitchFamily="2" charset="2"/>
        <a:buChar char="§"/>
        <a:defRPr sz="2400" kern="1200">
          <a:solidFill>
            <a:schemeClr val="tx2">
              <a:alpha val="70000"/>
            </a:schemeClr>
          </a:solidFill>
          <a:latin typeface="+mn-lt"/>
          <a:ea typeface="+mn-ea"/>
          <a:cs typeface="+mn-cs"/>
        </a:defRPr>
      </a:lvl3pPr>
      <a:lvl4pPr marL="165735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>
            <a:lumMod val="10000"/>
            <a:lumOff val="90000"/>
          </a:schemeClr>
        </a:buClr>
        <a:buSzPct val="80000"/>
        <a:buFont typeface="Wingdings" panose="05000000000000000000" pitchFamily="2" charset="2"/>
        <a:buChar char="§"/>
        <a:defRPr sz="2000" kern="1200">
          <a:solidFill>
            <a:schemeClr val="tx2">
              <a:alpha val="70000"/>
            </a:schemeClr>
          </a:solidFill>
          <a:latin typeface="+mn-lt"/>
          <a:ea typeface="+mn-ea"/>
          <a:cs typeface="+mn-cs"/>
        </a:defRPr>
      </a:lvl4pPr>
      <a:lvl5pPr marL="211455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>
            <a:lumMod val="10000"/>
            <a:lumOff val="90000"/>
          </a:schemeClr>
        </a:buClr>
        <a:buSzPct val="80000"/>
        <a:buFont typeface="Wingdings" panose="05000000000000000000" pitchFamily="2" charset="2"/>
        <a:buChar char="§"/>
        <a:defRPr sz="2000" kern="1200">
          <a:solidFill>
            <a:schemeClr val="tx2">
              <a:alpha val="7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6.jpeg"/><Relationship Id="rId7" Type="http://schemas.openxmlformats.org/officeDocument/2006/relationships/diagramLayout" Target="../diagrams/layout1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1.xml"/><Relationship Id="rId5" Type="http://schemas.openxmlformats.org/officeDocument/2006/relationships/image" Target="../media/image8.jpeg"/><Relationship Id="rId10" Type="http://schemas.microsoft.com/office/2007/relationships/diagramDrawing" Target="../diagrams/drawing1.xml"/><Relationship Id="rId4" Type="http://schemas.openxmlformats.org/officeDocument/2006/relationships/image" Target="../media/image7.png"/><Relationship Id="rId9" Type="http://schemas.openxmlformats.org/officeDocument/2006/relationships/diagramColors" Target="../diagrams/colors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ame 9">
            <a:extLst>
              <a:ext uri="{FF2B5EF4-FFF2-40B4-BE49-F238E27FC236}">
                <a16:creationId xmlns:a16="http://schemas.microsoft.com/office/drawing/2014/main" id="{DD7EAFE6-2BB9-41FB-9CF4-588CFC7087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frame">
            <a:avLst>
              <a:gd name="adj1" fmla="val 7164"/>
            </a:avLst>
          </a:prstGeom>
          <a:gradFill flip="none" rotWithShape="1">
            <a:gsLst>
              <a:gs pos="0">
                <a:schemeClr val="accent2">
                  <a:alpha val="4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C37C960-91F5-4F61-B2CD-8A03792072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9524929-325F-4CC4-89F2-74EDDDC6BB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664"/>
            <a:ext cx="12188952" cy="6858000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60000"/>
                </a:schemeClr>
              </a:gs>
              <a:gs pos="100000">
                <a:schemeClr val="accent1">
                  <a:alpha val="6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0D17641-B7BA-4826-BC7C-92172791CE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151FC7BE-4DC6-4061-98EB-C48DCFFF6F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2743200" y="0"/>
            <a:ext cx="6857999" cy="6857998"/>
          </a:xfrm>
          <a:prstGeom prst="ellipse">
            <a:avLst/>
          </a:prstGeom>
          <a:gradFill>
            <a:gsLst>
              <a:gs pos="0">
                <a:schemeClr val="accent1">
                  <a:lumMod val="20000"/>
                  <a:lumOff val="80000"/>
                  <a:alpha val="4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2700000" scaled="1"/>
          </a:gradFill>
          <a:ln>
            <a:noFill/>
          </a:ln>
          <a:effectLst>
            <a:softEdge rad="520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3D4CA8B8-30A6-49D9-99C0-3ADAF9741C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73990" y="1194074"/>
            <a:ext cx="5589934" cy="5737916"/>
          </a:xfrm>
          <a:prstGeom prst="ellipse">
            <a:avLst/>
          </a:prstGeom>
          <a:gradFill>
            <a:gsLst>
              <a:gs pos="0">
                <a:schemeClr val="accent1">
                  <a:alpha val="40000"/>
                </a:schemeClr>
              </a:gs>
              <a:gs pos="100000">
                <a:schemeClr val="accent5">
                  <a:alpha val="20000"/>
                </a:schemeClr>
              </a:gs>
            </a:gsLst>
            <a:lin ang="2700000" scaled="1"/>
          </a:gradFill>
          <a:ln>
            <a:noFill/>
          </a:ln>
          <a:effectLst>
            <a:softEdge rad="952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022809AF-EB43-4FA3-93FF-87D535C718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6439622" y="194269"/>
            <a:ext cx="5760743" cy="5737917"/>
          </a:xfrm>
          <a:prstGeom prst="ellipse">
            <a:avLst/>
          </a:prstGeom>
          <a:gradFill>
            <a:gsLst>
              <a:gs pos="0">
                <a:schemeClr val="accent1">
                  <a:alpha val="20000"/>
                </a:schemeClr>
              </a:gs>
              <a:gs pos="100000">
                <a:schemeClr val="accent5">
                  <a:alpha val="40000"/>
                </a:schemeClr>
              </a:gs>
            </a:gsLst>
            <a:lin ang="2700000" scaled="1"/>
          </a:gradFill>
          <a:ln>
            <a:noFill/>
          </a:ln>
          <a:effectLst>
            <a:softEdge rad="1003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E9A7C78-91FD-4B88-953D-5A4363761B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52500" y="1040735"/>
            <a:ext cx="10287000" cy="2559975"/>
          </a:xfr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z="5400">
                <a:solidFill>
                  <a:srgbClr val="FFFFFF"/>
                </a:solidFill>
              </a:rPr>
              <a:t>Home Health Aid </a:t>
            </a:r>
            <a:br>
              <a:rPr lang="en-US" sz="5400">
                <a:solidFill>
                  <a:srgbClr val="FFFFFF"/>
                </a:solidFill>
              </a:rPr>
            </a:br>
            <a:r>
              <a:rPr lang="en-US" sz="5400">
                <a:solidFill>
                  <a:srgbClr val="FFFFFF"/>
                </a:solidFill>
              </a:rPr>
              <a:t>Inservice Training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AD04BED3-CF2E-4CAD-8CE8-ED3ED12AEBD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52500" y="3602038"/>
            <a:ext cx="10287000" cy="1655762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kern="120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Stay Home Companions</a:t>
            </a:r>
          </a:p>
          <a:p>
            <a:r>
              <a:rPr lang="en-US" sz="2200">
                <a:solidFill>
                  <a:srgbClr val="FFFFFF"/>
                </a:solidFill>
              </a:rPr>
              <a:t>Owner: </a:t>
            </a:r>
            <a:r>
              <a:rPr lang="en-US" sz="2200" kern="120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Christine Elliott-Steve</a:t>
            </a:r>
          </a:p>
          <a:p>
            <a:r>
              <a:rPr lang="en-US" sz="2200">
                <a:solidFill>
                  <a:srgbClr val="FFFFFF"/>
                </a:solidFill>
              </a:rPr>
              <a:t>6/1/2026</a:t>
            </a:r>
            <a:endParaRPr lang="en-US" sz="2200" kern="1200">
              <a:solidFill>
                <a:srgbClr val="FFFFFF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3580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EBFB7D-6A9C-529C-7B58-DE860F1580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484909"/>
            <a:ext cx="5867400" cy="2387600"/>
          </a:xfrm>
        </p:spPr>
        <p:txBody>
          <a:bodyPr>
            <a:normAutofit fontScale="90000"/>
          </a:bodyPr>
          <a:lstStyle/>
          <a:p>
            <a:r>
              <a:rPr lang="en-US" sz="4800"/>
              <a:t>Ethics and Professional Boundaries in Caregiving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8ECCDD4B-5C8C-6A8F-2767-91DB8CC8FAD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t="-12" r="-20" b="-12"/>
          <a:stretch>
            <a:fillRect/>
          </a:stretch>
        </p:blipFill>
        <p:spPr>
          <a:xfrm>
            <a:off x="6945086" y="484909"/>
            <a:ext cx="4767943" cy="5889625"/>
          </a:xfrm>
          <a:prstGeom prst="rect">
            <a:avLst/>
          </a:prstGeom>
          <a:solidFill>
            <a:srgbClr val="1EBE9B"/>
          </a:solidFill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675CBED-022F-DED6-D882-3CD1E2B63E3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8200" y="2872509"/>
            <a:ext cx="5322888" cy="3179041"/>
          </a:xfrm>
        </p:spPr>
        <p:txBody>
          <a:bodyPr>
            <a:normAutofit/>
          </a:bodyPr>
          <a:lstStyle/>
          <a:p>
            <a:r>
              <a:rPr lang="en-US" sz="1800" b="1"/>
              <a:t>Why Ethics Matter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/>
              <a:t>Protects the </a:t>
            </a:r>
            <a:r>
              <a:rPr lang="en-US" sz="1800" b="1"/>
              <a:t>safety, dignity, and rights</a:t>
            </a:r>
            <a:r>
              <a:rPr lang="en-US" sz="1800"/>
              <a:t> of every client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/>
              <a:t>Builds </a:t>
            </a:r>
            <a:r>
              <a:rPr lang="en-US" sz="1800" b="1"/>
              <a:t>trust</a:t>
            </a:r>
            <a:r>
              <a:rPr lang="en-US" sz="1800"/>
              <a:t> between caregivers, clients, and families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/>
              <a:t>Ensures care is delivered with </a:t>
            </a:r>
            <a:r>
              <a:rPr lang="en-US" sz="1800" b="1"/>
              <a:t>integrity, respect, and fairness</a:t>
            </a:r>
            <a:endParaRPr lang="en-US" sz="1800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670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0F3376-9DF1-2DB2-2502-CBBA2B9231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8945" y="531204"/>
            <a:ext cx="9183255" cy="1062183"/>
          </a:xfrm>
        </p:spPr>
        <p:txBody>
          <a:bodyPr>
            <a:normAutofit fontScale="90000"/>
          </a:bodyPr>
          <a:lstStyle/>
          <a:p>
            <a:r>
              <a:rPr lang="en-US"/>
              <a:t>Ethics and Professional Boundaries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E31C67-88EA-014E-5543-8DEB6D3766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1609" y="1320799"/>
            <a:ext cx="5344391" cy="5108475"/>
          </a:xfrm>
        </p:spPr>
        <p:txBody>
          <a:bodyPr>
            <a:normAutofit fontScale="77500" lnSpcReduction="20000"/>
          </a:bodyPr>
          <a:lstStyle/>
          <a:p>
            <a:r>
              <a:rPr lang="en-US" sz="1400" b="1"/>
              <a:t>Core Ethical Principles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b="1"/>
              <a:t>Respect</a:t>
            </a:r>
            <a:r>
              <a:rPr lang="en-US" sz="1400"/>
              <a:t> — Honor client choices, privacy, and cultural values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b="1"/>
              <a:t>Confidentiality</a:t>
            </a:r>
            <a:r>
              <a:rPr lang="en-US" sz="1400"/>
              <a:t> — Protect personal information at all times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b="1"/>
              <a:t>Autonomy</a:t>
            </a:r>
            <a:r>
              <a:rPr lang="en-US" sz="1400"/>
              <a:t> — Support clients in making their own decisions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b="1"/>
              <a:t>Non‑maleficence</a:t>
            </a:r>
            <a:r>
              <a:rPr lang="en-US" sz="1400"/>
              <a:t> — Avoid harm through safe, responsible care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b="1"/>
              <a:t>Professionalism</a:t>
            </a:r>
            <a:r>
              <a:rPr lang="en-US" sz="1400"/>
              <a:t> — Maintain honesty, reliability, and accountability</a:t>
            </a:r>
          </a:p>
          <a:p>
            <a:r>
              <a:rPr lang="en-US" sz="1400" b="1"/>
              <a:t>Maintaining Professional Boundaries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/>
              <a:t>Keep relationships </a:t>
            </a:r>
            <a:r>
              <a:rPr lang="en-US" sz="1400" b="1"/>
              <a:t>supportive, not personal</a:t>
            </a:r>
            <a:endParaRPr lang="en-US" sz="140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/>
              <a:t>Avoid sharing personal problems, opinions, or private details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/>
              <a:t>Do not accept or request </a:t>
            </a:r>
            <a:r>
              <a:rPr lang="en-US" sz="1400" b="1"/>
              <a:t>gifts, loans, or money</a:t>
            </a:r>
            <a:endParaRPr lang="en-US" sz="140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/>
              <a:t>Maintain appropriate </a:t>
            </a:r>
            <a:r>
              <a:rPr lang="en-US" sz="1400" b="1"/>
              <a:t>physical and emotional boundaries</a:t>
            </a:r>
            <a:endParaRPr lang="en-US" sz="140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/>
              <a:t>Use professional communication — calm, respectful, and neutral</a:t>
            </a:r>
          </a:p>
          <a:p>
            <a:r>
              <a:rPr lang="en-US" sz="1400" b="1"/>
              <a:t>Common Boundary Challenges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/>
              <a:t>Clients wanting to become “friends.”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/>
              <a:t>Family members asking for tasks outside your role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/>
              <a:t>Feeling pressured to stay late or do unpaid work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/>
              <a:t>Being asked for personal contact information</a:t>
            </a:r>
          </a:p>
          <a:p>
            <a:r>
              <a:rPr lang="en-US" sz="1400" b="1"/>
              <a:t>Respond with kindness, clarity, and adherence to agency policies.</a:t>
            </a:r>
            <a:endParaRPr lang="en-US" sz="1400"/>
          </a:p>
          <a:p>
            <a:endParaRPr lang="en-US" sz="1200"/>
          </a:p>
          <a:p>
            <a:endParaRPr lang="en-US" sz="120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FBC85A7A-4D01-ACEB-591B-9861C6601E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6/1/2026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D77370FC-2A6D-6076-4A68-A2290BE5F9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Stay home companions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88B56E71-C497-2E4A-7622-69FB10DB16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11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6607EBE-C0BF-3CE3-2BC6-0E1D1F840601}"/>
              </a:ext>
            </a:extLst>
          </p:cNvPr>
          <p:cNvSpPr txBox="1"/>
          <p:nvPr/>
        </p:nvSpPr>
        <p:spPr>
          <a:xfrm>
            <a:off x="6096000" y="1320799"/>
            <a:ext cx="516312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/>
              <a:t>When to Seek Support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/>
              <a:t>If a boundary feels unclear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/>
              <a:t>If a client becomes overly dependent or emotionally attached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/>
              <a:t>If you feel uncomfortable, pressured, or unsafe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/>
              <a:t>If ethical concerns arise about another caregiver or family member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A14DCE4-47E7-DFDD-FE36-AEFE9FB3CC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3854" y="3429000"/>
            <a:ext cx="4493491" cy="2395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6464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C6E124-37BC-464B-EAD4-992FE5DCAF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748147"/>
            <a:ext cx="5322618" cy="1939635"/>
          </a:xfrm>
        </p:spPr>
        <p:txBody>
          <a:bodyPr>
            <a:normAutofit fontScale="90000"/>
          </a:bodyPr>
          <a:lstStyle/>
          <a:p>
            <a:r>
              <a:rPr lang="en-US" sz="4400"/>
              <a:t>Long‑Term Aging &amp; Normal Aging: How Caregivers Support Clients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F837661E-F059-E28D-80A6-A9458EBE2C3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-442" t="22637" r="442" b="4049"/>
          <a:stretch>
            <a:fillRect/>
          </a:stretch>
        </p:blipFill>
        <p:spPr>
          <a:xfrm>
            <a:off x="7141029" y="498475"/>
            <a:ext cx="4569959" cy="5865813"/>
          </a:xfrm>
          <a:prstGeom prst="rect">
            <a:avLst/>
          </a:prstGeom>
          <a:solidFill>
            <a:srgbClr val="1EBE9B"/>
          </a:solidFill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3B26DBD-F9C1-0D07-D898-04ACEF4FC2D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8200" y="2921574"/>
            <a:ext cx="5322888" cy="3442713"/>
          </a:xfrm>
        </p:spPr>
        <p:txBody>
          <a:bodyPr>
            <a:normAutofit fontScale="32500" lnSpcReduction="20000"/>
          </a:bodyPr>
          <a:lstStyle/>
          <a:p>
            <a:r>
              <a:rPr lang="en-US" sz="5500" b="1"/>
              <a:t>Understanding Normal Aging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5500"/>
              <a:t>Aging is a </a:t>
            </a:r>
            <a:r>
              <a:rPr lang="en-US" sz="5500" b="1"/>
              <a:t>natural, gradual process</a:t>
            </a:r>
            <a:r>
              <a:rPr lang="en-US" sz="5500"/>
              <a:t> that affects the body, mind, and daily functioning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5500"/>
              <a:t>Common changes include </a:t>
            </a:r>
            <a:r>
              <a:rPr lang="en-US" sz="5500" b="1"/>
              <a:t>slower mobility</a:t>
            </a:r>
            <a:r>
              <a:rPr lang="en-US" sz="5500"/>
              <a:t>, reduced strength, changes in vision/hearing, and mild memory lapses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5500"/>
              <a:t>Emotional changes may include </a:t>
            </a:r>
            <a:r>
              <a:rPr lang="en-US" sz="5500" b="1"/>
              <a:t>increased need for reassurance</a:t>
            </a:r>
            <a:r>
              <a:rPr lang="en-US" sz="5500"/>
              <a:t>, routine, and connection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5500"/>
              <a:t>Normal aging is </a:t>
            </a:r>
            <a:r>
              <a:rPr lang="en-US" sz="5500" b="1"/>
              <a:t>not the same</a:t>
            </a:r>
            <a:r>
              <a:rPr lang="en-US" sz="5500"/>
              <a:t> as disease — it’s part of the life journey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28675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2CD226-837A-59E4-AB79-0E94F8F73A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20436"/>
            <a:ext cx="10515600" cy="766619"/>
          </a:xfrm>
        </p:spPr>
        <p:txBody>
          <a:bodyPr>
            <a:normAutofit fontScale="90000"/>
          </a:bodyPr>
          <a:lstStyle/>
          <a:p>
            <a:r>
              <a:rPr lang="en-US"/>
              <a:t>Long-term and Normal Aging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1D1949-949A-9E6A-F8CF-6916CC9B1F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11082"/>
            <a:ext cx="5257800" cy="4765962"/>
          </a:xfrm>
        </p:spPr>
        <p:txBody>
          <a:bodyPr>
            <a:normAutofit fontScale="92500" lnSpcReduction="10000"/>
          </a:bodyPr>
          <a:lstStyle/>
          <a:p>
            <a:r>
              <a:rPr lang="en-US" sz="1200" b="1">
                <a:solidFill>
                  <a:schemeClr val="tx1">
                    <a:alpha val="70000"/>
                  </a:schemeClr>
                </a:solidFill>
              </a:rPr>
              <a:t>Long‑Term Aging Considerations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>
                <a:solidFill>
                  <a:schemeClr val="tx1">
                    <a:alpha val="70000"/>
                  </a:schemeClr>
                </a:solidFill>
              </a:rPr>
              <a:t>Needs often increase over time: </a:t>
            </a:r>
            <a:r>
              <a:rPr lang="en-US" sz="1200" b="1">
                <a:solidFill>
                  <a:schemeClr val="tx1">
                    <a:alpha val="70000"/>
                  </a:schemeClr>
                </a:solidFill>
              </a:rPr>
              <a:t>mobility support</a:t>
            </a:r>
            <a:r>
              <a:rPr lang="en-US" sz="1200">
                <a:solidFill>
                  <a:schemeClr val="tx1">
                    <a:alpha val="70000"/>
                  </a:schemeClr>
                </a:solidFill>
              </a:rPr>
              <a:t>, </a:t>
            </a:r>
            <a:r>
              <a:rPr lang="en-US" sz="1200" b="1">
                <a:solidFill>
                  <a:schemeClr val="tx1">
                    <a:alpha val="70000"/>
                  </a:schemeClr>
                </a:solidFill>
              </a:rPr>
              <a:t>nutrition</a:t>
            </a:r>
            <a:r>
              <a:rPr lang="en-US" sz="1200">
                <a:solidFill>
                  <a:schemeClr val="tx1">
                    <a:alpha val="70000"/>
                  </a:schemeClr>
                </a:solidFill>
              </a:rPr>
              <a:t>, </a:t>
            </a:r>
            <a:r>
              <a:rPr lang="en-US" sz="1200" b="1">
                <a:solidFill>
                  <a:schemeClr val="tx1">
                    <a:alpha val="70000"/>
                  </a:schemeClr>
                </a:solidFill>
              </a:rPr>
              <a:t>medication reminders</a:t>
            </a:r>
            <a:r>
              <a:rPr lang="en-US" sz="1200">
                <a:solidFill>
                  <a:schemeClr val="tx1">
                    <a:alpha val="70000"/>
                  </a:schemeClr>
                </a:solidFill>
              </a:rPr>
              <a:t>, and </a:t>
            </a:r>
            <a:r>
              <a:rPr lang="en-US" sz="1200" b="1">
                <a:solidFill>
                  <a:schemeClr val="tx1">
                    <a:alpha val="70000"/>
                  </a:schemeClr>
                </a:solidFill>
              </a:rPr>
              <a:t>safety monitoring</a:t>
            </a:r>
            <a:endParaRPr lang="en-US" sz="1200">
              <a:solidFill>
                <a:schemeClr val="tx1">
                  <a:alpha val="7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>
                <a:solidFill>
                  <a:schemeClr val="tx1">
                    <a:alpha val="70000"/>
                  </a:schemeClr>
                </a:solidFill>
              </a:rPr>
              <a:t>Chronic conditions may develop or progress, requiring </a:t>
            </a:r>
            <a:r>
              <a:rPr lang="en-US" sz="1200" b="1">
                <a:solidFill>
                  <a:schemeClr val="tx1">
                    <a:alpha val="70000"/>
                  </a:schemeClr>
                </a:solidFill>
              </a:rPr>
              <a:t>consistent observation</a:t>
            </a:r>
            <a:endParaRPr lang="en-US" sz="1200">
              <a:solidFill>
                <a:schemeClr val="tx1">
                  <a:alpha val="7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>
                <a:solidFill>
                  <a:schemeClr val="tx1">
                    <a:alpha val="70000"/>
                  </a:schemeClr>
                </a:solidFill>
              </a:rPr>
              <a:t>Social isolation can become a risk without regular companionship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>
                <a:solidFill>
                  <a:schemeClr val="tx1">
                    <a:alpha val="70000"/>
                  </a:schemeClr>
                </a:solidFill>
              </a:rPr>
              <a:t>Maintaining dignity and independence becomes increasingly important</a:t>
            </a:r>
          </a:p>
          <a:p>
            <a:r>
              <a:rPr lang="en-US" sz="1200" b="1">
                <a:solidFill>
                  <a:schemeClr val="tx1">
                    <a:alpha val="70000"/>
                  </a:schemeClr>
                </a:solidFill>
              </a:rPr>
              <a:t>How Caregivers Can Support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>
                <a:solidFill>
                  <a:schemeClr val="tx1">
                    <a:alpha val="70000"/>
                  </a:schemeClr>
                </a:solidFill>
              </a:rPr>
              <a:t>Encourage </a:t>
            </a:r>
            <a:r>
              <a:rPr lang="en-US" sz="1200" b="1">
                <a:solidFill>
                  <a:schemeClr val="tx1">
                    <a:alpha val="70000"/>
                  </a:schemeClr>
                </a:solidFill>
              </a:rPr>
              <a:t>safe independence</a:t>
            </a:r>
            <a:r>
              <a:rPr lang="en-US" sz="1200">
                <a:solidFill>
                  <a:schemeClr val="tx1">
                    <a:alpha val="70000"/>
                  </a:schemeClr>
                </a:solidFill>
              </a:rPr>
              <a:t>: allow clients to do what they can, with support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>
                <a:solidFill>
                  <a:schemeClr val="tx1">
                    <a:alpha val="70000"/>
                  </a:schemeClr>
                </a:solidFill>
              </a:rPr>
              <a:t>Promote </a:t>
            </a:r>
            <a:r>
              <a:rPr lang="en-US" sz="1200" b="1">
                <a:solidFill>
                  <a:schemeClr val="tx1">
                    <a:alpha val="70000"/>
                  </a:schemeClr>
                </a:solidFill>
              </a:rPr>
              <a:t>healthy routines</a:t>
            </a:r>
            <a:r>
              <a:rPr lang="en-US" sz="1200">
                <a:solidFill>
                  <a:schemeClr val="tx1">
                    <a:alpha val="70000"/>
                  </a:schemeClr>
                </a:solidFill>
              </a:rPr>
              <a:t>: nutrition, hydration, movement, sleep, and hygiene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>
                <a:solidFill>
                  <a:schemeClr val="tx1">
                    <a:alpha val="70000"/>
                  </a:schemeClr>
                </a:solidFill>
              </a:rPr>
              <a:t>Use </a:t>
            </a:r>
            <a:r>
              <a:rPr lang="en-US" sz="1200" b="1">
                <a:solidFill>
                  <a:schemeClr val="tx1">
                    <a:alpha val="70000"/>
                  </a:schemeClr>
                </a:solidFill>
              </a:rPr>
              <a:t>clear, calm communication</a:t>
            </a:r>
            <a:r>
              <a:rPr lang="en-US" sz="1200">
                <a:solidFill>
                  <a:schemeClr val="tx1">
                    <a:alpha val="70000"/>
                  </a:schemeClr>
                </a:solidFill>
              </a:rPr>
              <a:t> and repeat information when needed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>
                <a:solidFill>
                  <a:schemeClr val="tx1">
                    <a:alpha val="70000"/>
                  </a:schemeClr>
                </a:solidFill>
              </a:rPr>
              <a:t>Provide </a:t>
            </a:r>
            <a:r>
              <a:rPr lang="en-US" sz="1200" b="1">
                <a:solidFill>
                  <a:schemeClr val="tx1">
                    <a:alpha val="70000"/>
                  </a:schemeClr>
                </a:solidFill>
              </a:rPr>
              <a:t>patience and reassurance</a:t>
            </a:r>
            <a:r>
              <a:rPr lang="en-US" sz="1200">
                <a:solidFill>
                  <a:schemeClr val="tx1">
                    <a:alpha val="70000"/>
                  </a:schemeClr>
                </a:solidFill>
              </a:rPr>
              <a:t> during moments of forgetfulness or frustration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>
                <a:solidFill>
                  <a:schemeClr val="tx1">
                    <a:alpha val="70000"/>
                  </a:schemeClr>
                </a:solidFill>
              </a:rPr>
              <a:t>Ensure the home environment is </a:t>
            </a:r>
            <a:r>
              <a:rPr lang="en-US" sz="1200" b="1">
                <a:solidFill>
                  <a:schemeClr val="tx1">
                    <a:alpha val="70000"/>
                  </a:schemeClr>
                </a:solidFill>
              </a:rPr>
              <a:t>safe, clutter‑free, and easy to navigate</a:t>
            </a:r>
            <a:endParaRPr lang="en-US" sz="1200">
              <a:solidFill>
                <a:schemeClr val="tx1">
                  <a:alpha val="70000"/>
                </a:schemeClr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>
                <a:solidFill>
                  <a:schemeClr val="tx1">
                    <a:alpha val="70000"/>
                  </a:schemeClr>
                </a:solidFill>
              </a:rPr>
              <a:t>Offer meaningful </a:t>
            </a:r>
            <a:r>
              <a:rPr lang="en-US" sz="1200" b="1">
                <a:solidFill>
                  <a:schemeClr val="tx1">
                    <a:alpha val="70000"/>
                  </a:schemeClr>
                </a:solidFill>
              </a:rPr>
              <a:t>companionship</a:t>
            </a:r>
            <a:r>
              <a:rPr lang="en-US" sz="1200">
                <a:solidFill>
                  <a:schemeClr val="tx1">
                    <a:alpha val="70000"/>
                  </a:schemeClr>
                </a:solidFill>
              </a:rPr>
              <a:t> to reduce loneliness and support emotional well‑being</a:t>
            </a:r>
          </a:p>
          <a:p>
            <a:endParaRPr lang="en-US" sz="110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CB3D5C54-EB61-FA82-5966-E36A9AFF22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6/1/2026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5305821A-9217-FFDA-3BAD-65ADFB744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Stay Home Companions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CC8A2FD6-73F2-6ACA-2509-24B7EA6D14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13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2457065-A340-887E-A6A8-CE33FACB0E62}"/>
              </a:ext>
            </a:extLst>
          </p:cNvPr>
          <p:cNvSpPr txBox="1"/>
          <p:nvPr/>
        </p:nvSpPr>
        <p:spPr>
          <a:xfrm>
            <a:off x="6428509" y="1782618"/>
            <a:ext cx="454429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/>
              <a:t>Person‑Centered Care Matters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/>
              <a:t>Respect personal history, preferences, and cultural values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/>
              <a:t>Adapt care to the client’s </a:t>
            </a:r>
            <a:r>
              <a:rPr lang="en-US" sz="1600" b="1"/>
              <a:t>changing abilities</a:t>
            </a:r>
            <a:r>
              <a:rPr lang="en-US" sz="1600"/>
              <a:t>, not the other way around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/>
              <a:t>Celebrate strengths and small victories to support confidence and dignity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4AA0325-8E5D-9D82-9C4A-053F5DC3FC4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6583"/>
          <a:stretch>
            <a:fillRect/>
          </a:stretch>
        </p:blipFill>
        <p:spPr>
          <a:xfrm>
            <a:off x="6761016" y="3894063"/>
            <a:ext cx="3880625" cy="1607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0096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71AF27-6D7B-9158-EEA7-C39D0CBF70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470" y="614405"/>
            <a:ext cx="5322618" cy="2387600"/>
          </a:xfrm>
        </p:spPr>
        <p:txBody>
          <a:bodyPr>
            <a:normAutofit/>
          </a:bodyPr>
          <a:lstStyle/>
          <a:p>
            <a:r>
              <a:rPr lang="en-US" sz="4800"/>
              <a:t>Diversity, Equity &amp; Inclusion (DEI) in Caregiving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9C45E1A3-D722-FF65-6EEC-0222EA333EA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8066" r="8066"/>
          <a:stretch>
            <a:fillRect/>
          </a:stretch>
        </p:blipFill>
        <p:spPr>
          <a:xfrm>
            <a:off x="6784975" y="488950"/>
            <a:ext cx="4935538" cy="5884863"/>
          </a:xfrm>
          <a:prstGeom prst="rect">
            <a:avLst/>
          </a:prstGeom>
          <a:solidFill>
            <a:srgbClr val="1EBE9B"/>
          </a:solidFill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2B23A9C-36C7-94FC-A22D-D0ED9746BD4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8200" y="3002005"/>
            <a:ext cx="5322888" cy="3241590"/>
          </a:xfrm>
        </p:spPr>
        <p:txBody>
          <a:bodyPr>
            <a:normAutofit fontScale="62500" lnSpcReduction="20000"/>
          </a:bodyPr>
          <a:lstStyle/>
          <a:p>
            <a:r>
              <a:rPr lang="en-US" b="1"/>
              <a:t>Why DEI Matters in Caregiving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/>
              <a:t>Every client brings unique </a:t>
            </a:r>
            <a:r>
              <a:rPr lang="en-US" b="1"/>
              <a:t>backgrounds, identities, beliefs, and life experiences</a:t>
            </a:r>
            <a:endParaRPr lang="en-US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/>
              <a:t>Inclusive care builds </a:t>
            </a:r>
            <a:r>
              <a:rPr lang="en-US" b="1"/>
              <a:t>trust, comfort, and dignity</a:t>
            </a:r>
            <a:endParaRPr lang="en-US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/>
              <a:t>Understanding differences helps prevent misunderstandings and improves communication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/>
              <a:t>DEI strengthens the caregiver‑client relationship and supports better outcomes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10659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221B58-6355-0915-D838-17EE5B9F53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09599"/>
            <a:ext cx="10448636" cy="748146"/>
          </a:xfrm>
        </p:spPr>
        <p:txBody>
          <a:bodyPr>
            <a:normAutofit fontScale="90000"/>
          </a:bodyPr>
          <a:lstStyle/>
          <a:p>
            <a:r>
              <a:rPr lang="en-US"/>
              <a:t>Diversity, Equity &amp; Inclusion (DEI)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0B044A-3352-4B8F-A749-208429ED0C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57745"/>
            <a:ext cx="5257800" cy="4978399"/>
          </a:xfrm>
        </p:spPr>
        <p:txBody>
          <a:bodyPr>
            <a:normAutofit lnSpcReduction="10000"/>
          </a:bodyPr>
          <a:lstStyle/>
          <a:p>
            <a:r>
              <a:rPr lang="en-US" sz="1100" b="1"/>
              <a:t>Key Principles of DEI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b="1"/>
              <a:t>Diversity</a:t>
            </a:r>
            <a:r>
              <a:rPr lang="en-US" sz="1100"/>
              <a:t> — Recognizing and valuing differences in culture, race, religion, gender, age, ability, and identity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b="1"/>
              <a:t>Equity</a:t>
            </a:r>
            <a:r>
              <a:rPr lang="en-US" sz="1100"/>
              <a:t> — Ensuring fair, individualized support based on each client’s needs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b="1"/>
              <a:t>Inclusion</a:t>
            </a:r>
            <a:r>
              <a:rPr lang="en-US" sz="1100"/>
              <a:t> — Creating an environment where every client feels </a:t>
            </a:r>
            <a:r>
              <a:rPr lang="en-US" sz="1100" b="1"/>
              <a:t>respected, heard, and safe</a:t>
            </a:r>
            <a:endParaRPr lang="en-US" sz="1100"/>
          </a:p>
          <a:p>
            <a:r>
              <a:rPr lang="en-US" sz="1100" b="1"/>
              <a:t>Caregiver Responsibilities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/>
              <a:t>Use </a:t>
            </a:r>
            <a:r>
              <a:rPr lang="en-US" sz="1100" b="1"/>
              <a:t>respectful, person‑centered language</a:t>
            </a:r>
            <a:endParaRPr lang="en-US" sz="110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/>
              <a:t>Honor cultural and religious practices (food preferences, holidays, routines)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/>
              <a:t>Avoid assumptions about a client’s abilities, beliefs, or identity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/>
              <a:t>Listen actively and ask when unsure — curiosity is better than guessing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/>
              <a:t>Maintain professionalism even when values differ</a:t>
            </a:r>
          </a:p>
          <a:p>
            <a:r>
              <a:rPr lang="en-US" sz="1100" b="1"/>
              <a:t>Supporting Clients with Cultural Sensitivity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/>
              <a:t>Learn about the client’s background when appropriate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/>
              <a:t>Adapt care routines to align with cultural expectations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/>
              <a:t>Be mindful of personal space, touch, and communication styles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/>
              <a:t>Respect family dynamics and decision‑making traditions</a:t>
            </a:r>
          </a:p>
          <a:p>
            <a:endParaRPr lang="en-US" sz="110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F9D31508-0014-8E10-A252-50AA53E3DF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6/1/2026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E45D9EDA-D964-EB26-7CB5-ADCE67A583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Stay home companions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1052FDEC-80E2-C603-5DCC-BFECF31023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15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E10386D-B818-B6DC-94CF-DF9DD4FB0358}"/>
              </a:ext>
            </a:extLst>
          </p:cNvPr>
          <p:cNvSpPr txBox="1"/>
          <p:nvPr/>
        </p:nvSpPr>
        <p:spPr>
          <a:xfrm>
            <a:off x="6096000" y="1357745"/>
            <a:ext cx="505229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/>
              <a:t>Creating an Inclusive Care Environment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/>
              <a:t>Treat every client with </a:t>
            </a:r>
            <a:r>
              <a:rPr lang="en-US" sz="1600" b="1"/>
              <a:t>equal respect and compassion</a:t>
            </a:r>
            <a:endParaRPr lang="en-US" sz="16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/>
              <a:t>Advocate for clients who may feel overlooked or misunderstood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/>
              <a:t>Address bias — both conscious and unconscious — with awareness and humility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/>
              <a:t>Celebrate differences as strengths, not challenges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A8C11FF-BB57-379E-83C1-36A8B7C7EB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3200" y="3846944"/>
            <a:ext cx="4114800" cy="2153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2791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00AB9A-FF9F-5FEF-E86A-3DD8ACFF76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1013" y="378691"/>
            <a:ext cx="6303962" cy="2184214"/>
          </a:xfrm>
        </p:spPr>
        <p:txBody>
          <a:bodyPr>
            <a:normAutofit/>
          </a:bodyPr>
          <a:lstStyle/>
          <a:p>
            <a:r>
              <a:rPr lang="en-US" sz="4400"/>
              <a:t>Elder Abuse: Recognizing and Preventing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55AB2FA-526A-9092-1D67-A781FC464AE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91849" y="2197491"/>
            <a:ext cx="5322888" cy="4184259"/>
          </a:xfrm>
        </p:spPr>
        <p:txBody>
          <a:bodyPr>
            <a:normAutofit fontScale="40000" lnSpcReduction="20000"/>
          </a:bodyPr>
          <a:lstStyle/>
          <a:p>
            <a:r>
              <a:rPr lang="en-US" sz="3800" b="1"/>
              <a:t>What Is Elder Abuse?</a:t>
            </a:r>
          </a:p>
          <a:p>
            <a:r>
              <a:rPr lang="en-US" sz="3800"/>
              <a:t>Elder abuse is any action or failure to act that causes </a:t>
            </a:r>
            <a:r>
              <a:rPr lang="en-US" sz="3800" b="1"/>
              <a:t>harm, distress, or risk</a:t>
            </a:r>
            <a:r>
              <a:rPr lang="en-US" sz="3800"/>
              <a:t> to an older adult. It can occur in homes, facilities, or community settings and may be intentional or unintentional.</a:t>
            </a:r>
          </a:p>
          <a:p>
            <a:r>
              <a:rPr lang="en-US" sz="3800"/>
              <a:t>Common forms include:</a:t>
            </a:r>
          </a:p>
          <a:p>
            <a:r>
              <a:rPr lang="en-US" sz="3800" b="1"/>
              <a:t>Physical abuse</a:t>
            </a:r>
            <a:r>
              <a:rPr lang="en-US" sz="3800"/>
              <a:t> — hitting, rough handling, improper restraints</a:t>
            </a:r>
          </a:p>
          <a:p>
            <a:r>
              <a:rPr lang="en-US" sz="3800" b="1"/>
              <a:t>Emotional abuse</a:t>
            </a:r>
            <a:r>
              <a:rPr lang="en-US" sz="3800"/>
              <a:t> — yelling, threats, humiliation, isolation</a:t>
            </a:r>
          </a:p>
          <a:p>
            <a:r>
              <a:rPr lang="en-US" sz="3800" b="1"/>
              <a:t>Financial exploitation</a:t>
            </a:r>
            <a:r>
              <a:rPr lang="en-US" sz="3800"/>
              <a:t> — theft, scams, misuse of funds</a:t>
            </a:r>
          </a:p>
          <a:p>
            <a:r>
              <a:rPr lang="en-US" sz="3800" b="1"/>
              <a:t>Neglect</a:t>
            </a:r>
            <a:r>
              <a:rPr lang="en-US" sz="3800"/>
              <a:t> — failing to meet basic needs (food, hygiene, safety)</a:t>
            </a:r>
          </a:p>
          <a:p>
            <a:r>
              <a:rPr lang="en-US" sz="3800" b="1"/>
              <a:t>Sexual abuse</a:t>
            </a:r>
            <a:r>
              <a:rPr lang="en-US" sz="3800"/>
              <a:t> — any non‑consensual sexual contact</a:t>
            </a:r>
          </a:p>
          <a:p>
            <a:r>
              <a:rPr lang="en-US" sz="3800" b="1"/>
              <a:t>Abandonment</a:t>
            </a:r>
            <a:r>
              <a:rPr lang="en-US" sz="3800"/>
              <a:t> — deserting a vulnerable adult</a:t>
            </a:r>
          </a:p>
          <a:p>
            <a:endParaRPr lang="en-US"/>
          </a:p>
        </p:txBody>
      </p:sp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57267D03-6E0E-D48E-9FC3-016F4D34D4F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22135" r="22135"/>
          <a:stretch>
            <a:fillRect/>
          </a:stretch>
        </p:blipFill>
        <p:spPr>
          <a:xfrm>
            <a:off x="6784975" y="488950"/>
            <a:ext cx="4926013" cy="5892800"/>
          </a:xfrm>
          <a:prstGeom prst="rect">
            <a:avLst/>
          </a:prstGeom>
          <a:solidFill>
            <a:srgbClr val="1EBE9B"/>
          </a:solidFill>
        </p:spPr>
      </p:pic>
    </p:spTree>
    <p:extLst>
      <p:ext uri="{BB962C8B-B14F-4D97-AF65-F5344CB8AC3E}">
        <p14:creationId xmlns:p14="http://schemas.microsoft.com/office/powerpoint/2010/main" val="5745929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6AAA5D-818E-E385-C6AD-D41BCB17C5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26472"/>
            <a:ext cx="10515600" cy="794328"/>
          </a:xfrm>
        </p:spPr>
        <p:txBody>
          <a:bodyPr>
            <a:normAutofit fontScale="90000"/>
          </a:bodyPr>
          <a:lstStyle/>
          <a:p>
            <a:r>
              <a:rPr lang="en-US"/>
              <a:t>Elder Abuse- Your Duty is to Report!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55B62F-AA47-C5C2-0B9C-E3321B5FE2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8982" y="1320800"/>
            <a:ext cx="5237018" cy="5010728"/>
          </a:xfrm>
        </p:spPr>
        <p:txBody>
          <a:bodyPr>
            <a:normAutofit fontScale="32500" lnSpcReduction="20000"/>
          </a:bodyPr>
          <a:lstStyle/>
          <a:p>
            <a:r>
              <a:rPr lang="en-US" sz="3400" b="1"/>
              <a:t>Warning Signs Caregivers Should Watch For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400"/>
              <a:t>Unexplained bruises, injuries, or repeated “accidents”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400"/>
              <a:t>Sudden changes in mood, fearfulness, withdrawal, or anxiety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400"/>
              <a:t>Poor hygiene, malnutrition, dehydration, or unsafe living conditions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400"/>
              <a:t>Missing money, unpaid bills, or unusual financial activity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400"/>
              <a:t>A caregiver or family member who is overly controlling or dismissive</a:t>
            </a:r>
          </a:p>
          <a:p>
            <a:r>
              <a:rPr lang="en-US" sz="3400" b="1"/>
              <a:t>Caregiver Responsibilities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400"/>
              <a:t>Treat every client with </a:t>
            </a:r>
            <a:r>
              <a:rPr lang="en-US" sz="3400" b="1"/>
              <a:t>respect, dignity, and patience</a:t>
            </a:r>
            <a:endParaRPr lang="en-US" sz="340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400"/>
              <a:t>Maintain </a:t>
            </a:r>
            <a:r>
              <a:rPr lang="en-US" sz="3400" b="1"/>
              <a:t>professional boundaries</a:t>
            </a:r>
            <a:r>
              <a:rPr lang="en-US" sz="3400"/>
              <a:t> and avoid conflicts of interest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400"/>
              <a:t>Document and report </a:t>
            </a:r>
            <a:r>
              <a:rPr lang="en-US" sz="3400" b="1"/>
              <a:t>any suspicion</a:t>
            </a:r>
            <a:r>
              <a:rPr lang="en-US" sz="3400"/>
              <a:t> of abuse immediately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400"/>
              <a:t>Follow agency protocols and state guidelines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400"/>
              <a:t>Support clients emotionally and reassure them they are safe</a:t>
            </a:r>
          </a:p>
          <a:p>
            <a:r>
              <a:rPr lang="en-US" sz="3400" b="1"/>
              <a:t>How to Respond if You Suspect Abuse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400"/>
              <a:t>Stay calm and listen without judgment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400"/>
              <a:t>Ensure the client is safe in the moment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400"/>
              <a:t>Report concerns to your supervisor </a:t>
            </a:r>
            <a:r>
              <a:rPr lang="en-US" sz="3400" b="1"/>
              <a:t>right away</a:t>
            </a:r>
            <a:endParaRPr lang="en-US" sz="340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400"/>
              <a:t>Do not confront the suspected abuser yourself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400"/>
              <a:t>Continue providing compassionate, consistent care</a:t>
            </a:r>
          </a:p>
          <a:p>
            <a:endParaRPr lang="en-US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D9AD8BBB-F827-B3C0-8E19-8185E22E09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6/1/2026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D016B675-EA60-1FEB-98BD-810EE6D3FB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Stay home companions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CF42734-CDBC-49D1-E970-D2AD3C4FD4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17</a:t>
            </a:fld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BF85C96-72EF-F8D5-680C-EAB0DEC6F517}"/>
              </a:ext>
            </a:extLst>
          </p:cNvPr>
          <p:cNvSpPr txBox="1"/>
          <p:nvPr/>
        </p:nvSpPr>
        <p:spPr>
          <a:xfrm>
            <a:off x="6116783" y="1320800"/>
            <a:ext cx="494838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/>
              <a:t>Creating a Safe Environment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/>
              <a:t>Build trust through kindness and reliability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/>
              <a:t>Encourage clients to speak openly about concerns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/>
              <a:t>Monitor for changes in behavior or environment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/>
              <a:t>Advocate for clients who cannot advocate for themselves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AEFED58A-6F05-3834-35F9-FFDF03B08D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6477" y="3172078"/>
            <a:ext cx="2228992" cy="2882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29361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56417A-2A67-67B5-C614-1D685A62A3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8324" y="498765"/>
            <a:ext cx="6070330" cy="2387600"/>
          </a:xfrm>
        </p:spPr>
        <p:txBody>
          <a:bodyPr>
            <a:normAutofit/>
          </a:bodyPr>
          <a:lstStyle/>
          <a:p>
            <a:r>
              <a:rPr lang="en-US" sz="4800"/>
              <a:t>Crisis De‑Escalation for Caregivers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90376CEA-8798-F8F9-1C5E-4492FF3A072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7816" t="-5" r="17427" b="5"/>
          <a:stretch>
            <a:fillRect/>
          </a:stretch>
        </p:blipFill>
        <p:spPr>
          <a:xfrm>
            <a:off x="6784975" y="498475"/>
            <a:ext cx="4918075" cy="5875338"/>
          </a:xfrm>
          <a:prstGeom prst="rect">
            <a:avLst/>
          </a:prstGeom>
          <a:solidFill>
            <a:srgbClr val="1EBE9B"/>
          </a:solidFill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E15C10B-4BFA-AE2F-619C-2ED17714D07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73112" y="2733965"/>
            <a:ext cx="5322888" cy="3204832"/>
          </a:xfrm>
        </p:spPr>
        <p:txBody>
          <a:bodyPr>
            <a:normAutofit/>
          </a:bodyPr>
          <a:lstStyle/>
          <a:p>
            <a:r>
              <a:rPr lang="en-US" sz="2100" b="1"/>
              <a:t>What Is a Crisis?</a:t>
            </a:r>
          </a:p>
          <a:p>
            <a:r>
              <a:rPr lang="en-US" sz="2100"/>
              <a:t>A crisis occurs when a client becomes </a:t>
            </a:r>
            <a:r>
              <a:rPr lang="en-US" sz="2100" b="1"/>
              <a:t>overwhelmed, distressed, confused, or emotionally escalated</a:t>
            </a:r>
            <a:r>
              <a:rPr lang="en-US" sz="2100"/>
              <a:t>, leading to behaviors such as yelling, pacing, crying, refusing care, or shutting down. Your role is to </a:t>
            </a:r>
            <a:r>
              <a:rPr lang="en-US" sz="2100" b="1"/>
              <a:t>reduce tension</a:t>
            </a:r>
            <a:r>
              <a:rPr lang="en-US" sz="2100"/>
              <a:t>, not to control or confront.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582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1F7CE7-8DE5-FDBD-2028-E25C6333E9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28626"/>
            <a:ext cx="10439400" cy="895928"/>
          </a:xfrm>
        </p:spPr>
        <p:txBody>
          <a:bodyPr/>
          <a:lstStyle/>
          <a:p>
            <a:r>
              <a:rPr lang="en-US"/>
              <a:t>Crisis De-escalation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E75FE2-0BA4-9905-2BDA-481CA67E83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54545"/>
            <a:ext cx="5257800" cy="5274829"/>
          </a:xfrm>
        </p:spPr>
        <p:txBody>
          <a:bodyPr>
            <a:normAutofit fontScale="32500" lnSpcReduction="20000"/>
          </a:bodyPr>
          <a:lstStyle/>
          <a:p>
            <a:r>
              <a:rPr lang="en-US" sz="3400" b="1"/>
              <a:t>Core Principles of De‑Escalation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400"/>
              <a:t>Stay </a:t>
            </a:r>
            <a:r>
              <a:rPr lang="en-US" sz="3400" b="1"/>
              <a:t>calm, patient, and non‑reactive</a:t>
            </a:r>
            <a:endParaRPr lang="en-US" sz="340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400"/>
              <a:t>Prioritize </a:t>
            </a:r>
            <a:r>
              <a:rPr lang="en-US" sz="3400" b="1"/>
              <a:t>safety</a:t>
            </a:r>
            <a:r>
              <a:rPr lang="en-US" sz="3400"/>
              <a:t> for the client and yourself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400"/>
              <a:t>Use a </a:t>
            </a:r>
            <a:r>
              <a:rPr lang="en-US" sz="3400" b="1"/>
              <a:t>soft tone</a:t>
            </a:r>
            <a:r>
              <a:rPr lang="en-US" sz="3400"/>
              <a:t>, slow movements, and open body language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400"/>
              <a:t>Focus on </a:t>
            </a:r>
            <a:r>
              <a:rPr lang="en-US" sz="3400" b="1"/>
              <a:t>listening</a:t>
            </a:r>
            <a:r>
              <a:rPr lang="en-US" sz="3400"/>
              <a:t>, not correcting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400"/>
              <a:t>Give the client space and time to regain control</a:t>
            </a:r>
          </a:p>
          <a:p>
            <a:r>
              <a:rPr lang="en-US" sz="3400" b="1"/>
              <a:t>Effective Caregiver Strategies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400" b="1"/>
              <a:t>Validate feelings</a:t>
            </a:r>
            <a:r>
              <a:rPr lang="en-US" sz="3400"/>
              <a:t>: “I can see this is upsetting for you.”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400" b="1"/>
              <a:t>Offer choices</a:t>
            </a:r>
            <a:r>
              <a:rPr lang="en-US" sz="3400"/>
              <a:t> to restore a sense of control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400" b="1"/>
              <a:t>Redirect gently</a:t>
            </a:r>
            <a:r>
              <a:rPr lang="en-US" sz="3400"/>
              <a:t> to a calming activity or topic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400"/>
              <a:t>Keep instructions </a:t>
            </a:r>
            <a:r>
              <a:rPr lang="en-US" sz="3400" b="1"/>
              <a:t>simple and clear</a:t>
            </a:r>
            <a:endParaRPr lang="en-US" sz="340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400"/>
              <a:t>Avoid arguing, raising your voice, or rushing the client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400"/>
              <a:t>Remove triggers when possible (noise, clutter, overstimulation)</a:t>
            </a:r>
          </a:p>
          <a:p>
            <a:r>
              <a:rPr lang="en-US" sz="3400" b="1"/>
              <a:t>What Helps Calm a Crisis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400"/>
              <a:t>A quiet, safe environment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400"/>
              <a:t>Reassurance and grounding statements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400"/>
              <a:t>Familiar routines or comforting objects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400"/>
              <a:t>Deep breathing or slow pacing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400"/>
              <a:t>Allowing the client to express frustration without judgment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1F627450-FD47-7FAA-2EE5-116E4B38AA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6/1/2026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04225FE5-17F3-C990-CF3A-2D2FE83DEB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Stay home companions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E2341B47-08DD-BAD0-ACB0-3FCC32EAA8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19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38B749B-EDA7-4260-7F38-7DC4E121CF35}"/>
              </a:ext>
            </a:extLst>
          </p:cNvPr>
          <p:cNvSpPr txBox="1"/>
          <p:nvPr/>
        </p:nvSpPr>
        <p:spPr>
          <a:xfrm>
            <a:off x="6096000" y="1324554"/>
            <a:ext cx="46736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/>
              <a:t>When to Seek Additional Support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/>
              <a:t>If the client becomes physically aggressive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/>
              <a:t>If there is a risk of harm to self or others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/>
              <a:t>If the situation continues to escalate despite your efforts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/>
              <a:t>If you feel unsafe or overwhelmed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/>
              <a:t>Always follow agency protocols and notify your supervisor promptly.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0209236-8CD6-550F-A82D-02C0350AFC5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6216"/>
          <a:stretch>
            <a:fillRect/>
          </a:stretch>
        </p:blipFill>
        <p:spPr>
          <a:xfrm>
            <a:off x="6306993" y="3556666"/>
            <a:ext cx="3692814" cy="256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2599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B49352-2AB0-4ADD-96B9-AB0FAECB55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5091" y="249381"/>
            <a:ext cx="3592206" cy="800101"/>
          </a:xfrm>
        </p:spPr>
        <p:txBody>
          <a:bodyPr>
            <a:normAutofit fontScale="90000"/>
          </a:bodyPr>
          <a:lstStyle/>
          <a:p>
            <a:r>
              <a:rPr lang="en-US"/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49AA98-AED4-4FAD-999C-98B64BB9DF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1248" y="1049483"/>
            <a:ext cx="5914938" cy="5064990"/>
          </a:xfrm>
        </p:spPr>
        <p:txBody>
          <a:bodyPr>
            <a:normAutofit fontScale="92500" lnSpcReduction="20000"/>
          </a:bodyPr>
          <a:lstStyle/>
          <a:p>
            <a:r>
              <a:rPr lang="en-US" b="1"/>
              <a:t>Today’s training is designed to strengthen the skills, awareness, and confidence of every caregiver on our team.</a:t>
            </a:r>
            <a:r>
              <a:rPr lang="en-US"/>
              <a:t> We will explore essential topics that support safe, ethical, compassionate, and culturally informed care for the individuals and families we serve.</a:t>
            </a:r>
          </a:p>
          <a:p>
            <a:r>
              <a:rPr lang="en-US"/>
              <a:t>As caregivers, we play a vital role in the daily lives of our clients. This training reinforces our commitment to: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/>
              <a:t>Compassion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/>
              <a:t>Safety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/>
              <a:t>Respect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/>
              <a:t>Cultural awareness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/>
              <a:t>Professional excellence</a:t>
            </a:r>
          </a:p>
          <a:p>
            <a:r>
              <a:rPr lang="en-US"/>
              <a:t>Every topic we cover today is directly connected to the real‑world challenges and needs you encounter in the field.</a:t>
            </a:r>
          </a:p>
          <a:p>
            <a:endParaRPr lang="en-US"/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2088C71B-3F8B-4679-8801-8C4C86D45C1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/>
          <a:stretch/>
        </p:blipFill>
        <p:spPr>
          <a:xfrm>
            <a:off x="7592568" y="0"/>
            <a:ext cx="4599432" cy="2286000"/>
          </a:xfrm>
        </p:spPr>
      </p:pic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96812000-377B-4B9A-A2C2-AFDD83B7A3F4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/>
          <a:srcRect t="19390" b="16780"/>
          <a:stretch>
            <a:fillRect/>
          </a:stretch>
        </p:blipFill>
        <p:spPr>
          <a:xfrm>
            <a:off x="7589520" y="2286000"/>
            <a:ext cx="4599432" cy="2286000"/>
          </a:xfrm>
        </p:spPr>
      </p:pic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4F42B7E8-FEA7-4E82-B22D-FA9926040956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5"/>
          <a:srcRect b="16667"/>
          <a:stretch>
            <a:fillRect/>
          </a:stretch>
        </p:blipFill>
        <p:spPr>
          <a:xfrm>
            <a:off x="7589520" y="4572000"/>
            <a:ext cx="4599432" cy="2286000"/>
          </a:xfrm>
        </p:spPr>
      </p:pic>
      <p:sp>
        <p:nvSpPr>
          <p:cNvPr id="18" name="Slide Number Placeholder 17">
            <a:extLst>
              <a:ext uri="{FF2B5EF4-FFF2-40B4-BE49-F238E27FC236}">
                <a16:creationId xmlns:a16="http://schemas.microsoft.com/office/drawing/2014/main" id="{7CCCE07D-3B17-42EC-AE9C-222D13143D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29375"/>
            <a:ext cx="2743200" cy="365125"/>
          </a:xfrm>
        </p:spPr>
        <p:txBody>
          <a:bodyPr/>
          <a:lstStyle/>
          <a:p>
            <a:fld id="{28844951-7827-47D4-8276-7DDE1FA7D85A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3428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CE13B9-B8AC-62A7-6CA0-C643A0292F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39841" y="605169"/>
            <a:ext cx="5322618" cy="1879414"/>
          </a:xfrm>
        </p:spPr>
        <p:txBody>
          <a:bodyPr>
            <a:normAutofit fontScale="90000"/>
          </a:bodyPr>
          <a:lstStyle/>
          <a:p>
            <a:r>
              <a:rPr lang="en-US"/>
              <a:t>Understanding Depression in Older Adults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80E5C2DC-F619-735C-1F8A-CD4E49F08F6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t="10041" b="10041"/>
          <a:stretch>
            <a:fillRect/>
          </a:stretch>
        </p:blipFill>
        <p:spPr>
          <a:xfrm>
            <a:off x="6784975" y="488950"/>
            <a:ext cx="4918075" cy="5892800"/>
          </a:xfrm>
          <a:prstGeom prst="rect">
            <a:avLst/>
          </a:prstGeom>
          <a:solidFill>
            <a:srgbClr val="1EBE9B"/>
          </a:solidFill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96A5745-84CC-3027-0375-99BF6AC987B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39841" y="2719244"/>
            <a:ext cx="5322888" cy="3363768"/>
          </a:xfrm>
        </p:spPr>
        <p:txBody>
          <a:bodyPr>
            <a:normAutofit fontScale="47500" lnSpcReduction="20000"/>
          </a:bodyPr>
          <a:lstStyle/>
          <a:p>
            <a:r>
              <a:rPr lang="en-US" b="1"/>
              <a:t>What Depression Looks Like in Seniors</a:t>
            </a:r>
          </a:p>
          <a:p>
            <a:r>
              <a:rPr lang="en-US"/>
              <a:t>Depression in older adults can look different than in younger people. It may appear as: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/>
              <a:t>Withdrawal from activities or social interaction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/>
              <a:t>Increased irritability, sadness, or hopelessness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/>
              <a:t>Changes in sleep (too much or too little)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/>
              <a:t>Loss of appetite or sudden weight changes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/>
              <a:t>Low energy, fatigue, or slowed movement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/>
              <a:t>Difficulty concentrating or making decisions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/>
              <a:t>Increased complaints of pain or physical discomfort</a:t>
            </a:r>
          </a:p>
          <a:p>
            <a:r>
              <a:rPr lang="en-US"/>
              <a:t>Depression is </a:t>
            </a:r>
            <a:r>
              <a:rPr lang="en-US" b="1"/>
              <a:t>not</a:t>
            </a:r>
            <a:r>
              <a:rPr lang="en-US"/>
              <a:t> a normal part of aging.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6645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F600EB-4F54-06BD-23D3-3D4885F511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28072"/>
            <a:ext cx="10515600" cy="757383"/>
          </a:xfrm>
        </p:spPr>
        <p:txBody>
          <a:bodyPr>
            <a:normAutofit fontScale="90000"/>
          </a:bodyPr>
          <a:lstStyle/>
          <a:p>
            <a:r>
              <a:rPr lang="en-US"/>
              <a:t>Depression in the elderly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5587C9-5AD6-116F-2296-DD1098074C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5526"/>
            <a:ext cx="5257800" cy="4724402"/>
          </a:xfrm>
        </p:spPr>
        <p:txBody>
          <a:bodyPr>
            <a:normAutofit fontScale="47500" lnSpcReduction="20000"/>
          </a:bodyPr>
          <a:lstStyle/>
          <a:p>
            <a:r>
              <a:rPr lang="en-US" b="1"/>
              <a:t>Common Causes &amp; Risk Factors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/>
              <a:t>Chronic illness or pain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/>
              <a:t>Loss of independence or mobility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/>
              <a:t>Grief, loneliness, or social isolation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/>
              <a:t>Medication side effects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/>
              <a:t>Major life changes (retirement, moving, loss of spouse)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/>
              <a:t>Cognitive decline or early dementia</a:t>
            </a:r>
          </a:p>
          <a:p>
            <a:r>
              <a:rPr lang="en-US" b="1"/>
              <a:t>How Caregivers Can Support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/>
              <a:t>Offer </a:t>
            </a:r>
            <a:r>
              <a:rPr lang="en-US" b="1"/>
              <a:t>consistent companionship</a:t>
            </a:r>
            <a:r>
              <a:rPr lang="en-US"/>
              <a:t> and emotional reassurance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/>
              <a:t>Encourage gentle activity, fresh air, and engagement in enjoyable routines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/>
              <a:t>Listen without judgment and validate feelings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/>
              <a:t>Watch for changes in mood, behavior, or daily functioning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/>
              <a:t>Maintain a calm, predictable environment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/>
              <a:t>Report concerns promptly to supervisors or family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/>
              <a:t>Support the client in staying connected with loved ones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D92B5F7C-2B43-0F8A-9E50-1199BA9CDB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6/1/2026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E76368E-202E-098E-74E5-E3FF735F6E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Stay home companions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5FA648D-14A3-7E12-2A21-35E0976909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21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E19EADB-55DB-9C6C-8C18-880E256FB06E}"/>
              </a:ext>
            </a:extLst>
          </p:cNvPr>
          <p:cNvSpPr txBox="1"/>
          <p:nvPr/>
        </p:nvSpPr>
        <p:spPr>
          <a:xfrm>
            <a:off x="6096000" y="1385455"/>
            <a:ext cx="540327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/>
              <a:t>When to Seek Additional Help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/>
              <a:t>If the client expresses hopelessness or talks about giving 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/>
              <a:t>If symptoms worsen or interfere with daily functioning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/>
              <a:t>If you observe sudden changes in mood, appetite, or behavior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/>
              <a:t>If the client appears withdrawn, fearful, or unusually tearful</a:t>
            </a:r>
          </a:p>
          <a:p>
            <a:r>
              <a:rPr lang="en-US" sz="1600"/>
              <a:t>Caregivers should </a:t>
            </a:r>
            <a:r>
              <a:rPr lang="en-US" sz="1600" b="1"/>
              <a:t>never</a:t>
            </a:r>
            <a:r>
              <a:rPr lang="en-US" sz="1600"/>
              <a:t> try to diagnose depression — but recognizing signs early can help clients get the support they need.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7C12B33-BA26-7BFC-F18E-9811844588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2484" y="4464276"/>
            <a:ext cx="1856232" cy="1865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6583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ame 22">
            <a:extLst>
              <a:ext uri="{FF2B5EF4-FFF2-40B4-BE49-F238E27FC236}">
                <a16:creationId xmlns:a16="http://schemas.microsoft.com/office/drawing/2014/main" id="{DD7EAFE6-2BB9-41FB-9CF4-588CFC7087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frame">
            <a:avLst>
              <a:gd name="adj1" fmla="val 7164"/>
            </a:avLst>
          </a:prstGeom>
          <a:gradFill flip="none" rotWithShape="1">
            <a:gsLst>
              <a:gs pos="0">
                <a:schemeClr val="accent2">
                  <a:alpha val="4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19B36E71-93BD-4984-AC9C-CC9FB9CC06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ame 26">
            <a:extLst>
              <a:ext uri="{FF2B5EF4-FFF2-40B4-BE49-F238E27FC236}">
                <a16:creationId xmlns:a16="http://schemas.microsoft.com/office/drawing/2014/main" id="{1566AC62-7AC7-4ED5-A03D-E28AC560E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frame">
            <a:avLst>
              <a:gd name="adj1" fmla="val 7164"/>
            </a:avLst>
          </a:prstGeom>
          <a:gradFill flip="none" rotWithShape="1">
            <a:gsLst>
              <a:gs pos="0">
                <a:schemeClr val="accent2">
                  <a:alpha val="4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AECBB048-D3B9-4FE4-A34B-876DE7D50C84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2">
            <a:alphaModFix amt="90000"/>
          </a:blip>
          <a:srcRect l="12069" r="17849" b="-1"/>
          <a:stretch>
            <a:fillRect/>
          </a:stretch>
        </p:blipFill>
        <p:spPr>
          <a:xfrm>
            <a:off x="490507" y="481579"/>
            <a:ext cx="2804055" cy="2319307"/>
          </a:xfrm>
          <a:prstGeom prst="rect">
            <a:avLst/>
          </a:prstGeom>
        </p:spPr>
      </p:pic>
      <p:sp>
        <p:nvSpPr>
          <p:cNvPr id="16" name="Date Placeholder 15">
            <a:extLst>
              <a:ext uri="{FF2B5EF4-FFF2-40B4-BE49-F238E27FC236}">
                <a16:creationId xmlns:a16="http://schemas.microsoft.com/office/drawing/2014/main" id="{7FFBE36B-5CC8-44EE-801B-6159157B532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29375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6/1/2026</a:t>
            </a:r>
          </a:p>
        </p:txBody>
      </p:sp>
      <p:sp>
        <p:nvSpPr>
          <p:cNvPr id="17" name="Footer Placeholder 16">
            <a:extLst>
              <a:ext uri="{FF2B5EF4-FFF2-40B4-BE49-F238E27FC236}">
                <a16:creationId xmlns:a16="http://schemas.microsoft.com/office/drawing/2014/main" id="{FF014D18-B223-4ED4-BCCA-1E4C382856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29375"/>
            <a:ext cx="4114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kern="1200" cap="all" spc="150" baseline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Stay home companions</a:t>
            </a:r>
          </a:p>
        </p:txBody>
      </p:sp>
      <p:sp>
        <p:nvSpPr>
          <p:cNvPr id="18" name="Slide Number Placeholder 17">
            <a:extLst>
              <a:ext uri="{FF2B5EF4-FFF2-40B4-BE49-F238E27FC236}">
                <a16:creationId xmlns:a16="http://schemas.microsoft.com/office/drawing/2014/main" id="{41898C30-E58E-4EC9-8A27-DF1822A986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29375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28844951-7827-47D4-8276-7DDE1FA7D85A}" type="slidenum">
              <a:rPr lang="en-US" smtClean="0"/>
              <a:pPr>
                <a:spcAft>
                  <a:spcPts val="600"/>
                </a:spcAft>
              </a:pPr>
              <a:t>3</a:t>
            </a:fld>
            <a:endParaRPr lang="en-US"/>
          </a:p>
        </p:txBody>
      </p:sp>
      <p:pic>
        <p:nvPicPr>
          <p:cNvPr id="33" name="Picture Placeholder 32">
            <a:extLst>
              <a:ext uri="{FF2B5EF4-FFF2-40B4-BE49-F238E27FC236}">
                <a16:creationId xmlns:a16="http://schemas.microsoft.com/office/drawing/2014/main" id="{C309FAE5-F604-B617-DACC-96F2379C2FF8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 l="7339" r="7339"/>
          <a:stretch>
            <a:fillRect/>
          </a:stretch>
        </p:blipFill>
        <p:spPr>
          <a:xfrm>
            <a:off x="3292475" y="481013"/>
            <a:ext cx="2806700" cy="2322512"/>
          </a:xfrm>
          <a:prstGeom prst="rect">
            <a:avLst/>
          </a:prstGeom>
          <a:solidFill>
            <a:srgbClr val="1EBE9B"/>
          </a:solidFill>
        </p:spPr>
      </p:pic>
      <p:pic>
        <p:nvPicPr>
          <p:cNvPr id="35" name="Picture Placeholder 34">
            <a:extLst>
              <a:ext uri="{FF2B5EF4-FFF2-40B4-BE49-F238E27FC236}">
                <a16:creationId xmlns:a16="http://schemas.microsoft.com/office/drawing/2014/main" id="{C4AA2A88-B025-C01F-6D16-228803AF5DD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/>
          <a:srcRect l="9888" r="18051"/>
          <a:stretch>
            <a:fillRect/>
          </a:stretch>
        </p:blipFill>
        <p:spPr>
          <a:xfrm>
            <a:off x="8893766" y="481013"/>
            <a:ext cx="2815664" cy="2319873"/>
          </a:xfrm>
          <a:prstGeom prst="rect">
            <a:avLst/>
          </a:prstGeom>
          <a:solidFill>
            <a:srgbClr val="1EBE9B"/>
          </a:solidFill>
        </p:spPr>
      </p:pic>
      <p:pic>
        <p:nvPicPr>
          <p:cNvPr id="31" name="Picture Placeholder 30">
            <a:extLst>
              <a:ext uri="{FF2B5EF4-FFF2-40B4-BE49-F238E27FC236}">
                <a16:creationId xmlns:a16="http://schemas.microsoft.com/office/drawing/2014/main" id="{9C963BFB-3675-6230-D9E4-7F92FB3E8BA5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5"/>
          <a:srcRect l="4257" t="17001" r="4983" b="1008"/>
          <a:stretch>
            <a:fillRect/>
          </a:stretch>
        </p:blipFill>
        <p:spPr>
          <a:xfrm>
            <a:off x="6089153" y="481579"/>
            <a:ext cx="2808287" cy="2322512"/>
          </a:xfrm>
          <a:prstGeom prst="rect">
            <a:avLst/>
          </a:prstGeom>
          <a:solidFill>
            <a:srgbClr val="1EBE9B"/>
          </a:solidFill>
        </p:spPr>
      </p:pic>
      <p:graphicFrame>
        <p:nvGraphicFramePr>
          <p:cNvPr id="37" name="TextBox 9">
            <a:extLst>
              <a:ext uri="{FF2B5EF4-FFF2-40B4-BE49-F238E27FC236}">
                <a16:creationId xmlns:a16="http://schemas.microsoft.com/office/drawing/2014/main" id="{8A33D0CB-3C3A-04E4-EE86-7ED160F9A7A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38057484"/>
              </p:ext>
            </p:extLst>
          </p:nvPr>
        </p:nvGraphicFramePr>
        <p:xfrm>
          <a:off x="1234299" y="3034985"/>
          <a:ext cx="10015592" cy="31393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2623467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F8E50F-247A-4628-90BB-62A60E3966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7477" y="1131641"/>
            <a:ext cx="5322618" cy="2387600"/>
          </a:xfrm>
        </p:spPr>
        <p:txBody>
          <a:bodyPr/>
          <a:lstStyle/>
          <a:p>
            <a:r>
              <a:rPr lang="en-US"/>
              <a:t>Meal Preparation &amp; Nutrition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2A8BE8-DC21-47DE-B6F3-7DC95B43C5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8200" y="3600450"/>
            <a:ext cx="5322888" cy="2451100"/>
          </a:xfrm>
        </p:spPr>
        <p:txBody>
          <a:bodyPr>
            <a:normAutofit fontScale="55000" lnSpcReduction="20000"/>
          </a:bodyPr>
          <a:lstStyle/>
          <a:p>
            <a:r>
              <a:rPr lang="en-US" sz="3600" b="1"/>
              <a:t>Why Nutrition Matters</a:t>
            </a:r>
          </a:p>
          <a:p>
            <a:r>
              <a:rPr lang="en-US"/>
              <a:t>Proper nutrition supports </a:t>
            </a:r>
            <a:r>
              <a:rPr lang="en-US" b="1"/>
              <a:t>energy</a:t>
            </a:r>
            <a:r>
              <a:rPr lang="en-US"/>
              <a:t>, </a:t>
            </a:r>
            <a:r>
              <a:rPr lang="en-US" b="1"/>
              <a:t>immune function</a:t>
            </a:r>
            <a:r>
              <a:rPr lang="en-US"/>
              <a:t>, and </a:t>
            </a:r>
            <a:r>
              <a:rPr lang="en-US" b="1"/>
              <a:t>overall well‑being</a:t>
            </a:r>
            <a:endParaRPr lang="en-US"/>
          </a:p>
          <a:p>
            <a:r>
              <a:rPr lang="en-US"/>
              <a:t>Many seniors experience </a:t>
            </a:r>
            <a:r>
              <a:rPr lang="en-US" b="1"/>
              <a:t>reduced appetite</a:t>
            </a:r>
            <a:r>
              <a:rPr lang="en-US"/>
              <a:t>, </a:t>
            </a:r>
            <a:r>
              <a:rPr lang="en-US" b="1"/>
              <a:t>difficulty chewing</a:t>
            </a:r>
            <a:r>
              <a:rPr lang="en-US"/>
              <a:t>, or </a:t>
            </a:r>
            <a:r>
              <a:rPr lang="en-US" b="1"/>
              <a:t>dietary restrictions</a:t>
            </a:r>
            <a:endParaRPr lang="en-US"/>
          </a:p>
          <a:p>
            <a:r>
              <a:rPr lang="en-US"/>
              <a:t>Consistent, balanced meals help prevent </a:t>
            </a:r>
            <a:r>
              <a:rPr lang="en-US" b="1"/>
              <a:t>malnutrition</a:t>
            </a:r>
            <a:r>
              <a:rPr lang="en-US"/>
              <a:t>, </a:t>
            </a:r>
            <a:r>
              <a:rPr lang="en-US" b="1"/>
              <a:t>dehydration</a:t>
            </a:r>
            <a:r>
              <a:rPr lang="en-US"/>
              <a:t>, and </a:t>
            </a:r>
            <a:r>
              <a:rPr lang="en-US" b="1"/>
              <a:t>unintended weight loss</a:t>
            </a:r>
            <a:endParaRPr lang="en-US"/>
          </a:p>
          <a:p>
            <a:endParaRPr lang="en-US"/>
          </a:p>
        </p:txBody>
      </p:sp>
      <p:pic>
        <p:nvPicPr>
          <p:cNvPr id="25" name="Picture Placeholder 24">
            <a:extLst>
              <a:ext uri="{FF2B5EF4-FFF2-40B4-BE49-F238E27FC236}">
                <a16:creationId xmlns:a16="http://schemas.microsoft.com/office/drawing/2014/main" id="{4BF87321-C50A-116C-6C4E-151D9CBF233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2663" r="1853"/>
          <a:stretch>
            <a:fillRect/>
          </a:stretch>
        </p:blipFill>
        <p:spPr>
          <a:xfrm>
            <a:off x="6389914" y="500062"/>
            <a:ext cx="5322618" cy="5857875"/>
          </a:xfrm>
          <a:prstGeom prst="rect">
            <a:avLst/>
          </a:prstGeom>
          <a:solidFill>
            <a:srgbClr val="1EBE9B"/>
          </a:solidFill>
        </p:spPr>
      </p:pic>
    </p:spTree>
    <p:extLst>
      <p:ext uri="{BB962C8B-B14F-4D97-AF65-F5344CB8AC3E}">
        <p14:creationId xmlns:p14="http://schemas.microsoft.com/office/powerpoint/2010/main" val="26931966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ame 14">
            <a:extLst>
              <a:ext uri="{FF2B5EF4-FFF2-40B4-BE49-F238E27FC236}">
                <a16:creationId xmlns:a16="http://schemas.microsoft.com/office/drawing/2014/main" id="{DD7EAFE6-2BB9-41FB-9CF4-588CFC7087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frame">
            <a:avLst>
              <a:gd name="adj1" fmla="val 7164"/>
            </a:avLst>
          </a:prstGeom>
          <a:gradFill flip="none" rotWithShape="1">
            <a:gsLst>
              <a:gs pos="0">
                <a:schemeClr val="accent2">
                  <a:alpha val="4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19B36E71-93BD-4984-AC9C-CC9FB9CC06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ame 18">
            <a:extLst>
              <a:ext uri="{FF2B5EF4-FFF2-40B4-BE49-F238E27FC236}">
                <a16:creationId xmlns:a16="http://schemas.microsoft.com/office/drawing/2014/main" id="{1566AC62-7AC7-4ED5-A03D-E28AC560E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frame">
            <a:avLst>
              <a:gd name="adj1" fmla="val 7164"/>
            </a:avLst>
          </a:prstGeom>
          <a:gradFill flip="none" rotWithShape="1">
            <a:gsLst>
              <a:gs pos="0">
                <a:schemeClr val="accent2">
                  <a:alpha val="4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E6680CF-8055-EC7C-0D1D-33F17D3FF3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2247" y="535423"/>
            <a:ext cx="6698673" cy="755940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4400">
                <a:gradFill flip="none" rotWithShape="1">
                  <a:gsLst>
                    <a:gs pos="0">
                      <a:schemeClr val="accent5">
                        <a:alpha val="70000"/>
                      </a:schemeClr>
                    </a:gs>
                    <a:gs pos="100000">
                      <a:schemeClr val="accent1">
                        <a:alpha val="70000"/>
                      </a:schemeClr>
                    </a:gs>
                  </a:gsLst>
                  <a:lin ang="0" scaled="1"/>
                  <a:tileRect/>
                </a:gradFill>
              </a:rPr>
              <a:t>Meal Preparation &amp; Nutrition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CB20C0-8404-2E1B-DC0C-2C5D59957B27}"/>
              </a:ext>
            </a:extLst>
          </p:cNvPr>
          <p:cNvSpPr>
            <a:spLocks noGrp="1"/>
          </p:cNvSpPr>
          <p:nvPr>
            <p:ph idx="1"/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CLS" val="InformationBlock"/>
                    <p202:designTag name="ARCH:1:VSVAR" val="TitledTextBox"/>
                  </p202:designTagLst>
                </p202:designPr>
              </p:ext>
            </p:extLst>
          </p:nvPr>
        </p:nvSpPr>
        <p:spPr>
          <a:xfrm>
            <a:off x="782247" y="1323977"/>
            <a:ext cx="10624457" cy="4965988"/>
          </a:xfrm>
        </p:spPr>
        <p:txBody>
          <a:bodyPr>
            <a:normAutofit fontScale="92500" lnSpcReduction="20000"/>
          </a:bodyPr>
          <a:lstStyle/>
          <a:p>
            <a:r>
              <a:rPr lang="en-US" sz="1400" b="1"/>
              <a:t>Key Caregiver Responsibilities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Prepare meals that are </a:t>
            </a:r>
            <a:r>
              <a:rPr lang="en-US" sz="1400" b="1"/>
              <a:t>nutritious, appealing, and easy to eat</a:t>
            </a:r>
            <a:endParaRPr lang="en-US" sz="14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Follow all </a:t>
            </a:r>
            <a:r>
              <a:rPr lang="en-US" sz="1400" b="1"/>
              <a:t>dietary guidelines</a:t>
            </a:r>
            <a:r>
              <a:rPr lang="en-US" sz="1400"/>
              <a:t> (low‑sodium, diabetic‑friendly, heart‑healthy, etc.)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Monitor for </a:t>
            </a:r>
            <a:r>
              <a:rPr lang="en-US" sz="1400" b="1"/>
              <a:t>changes in appetite</a:t>
            </a:r>
            <a:r>
              <a:rPr lang="en-US" sz="1400"/>
              <a:t>, swallowing issues, or food avoidance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Encourage </a:t>
            </a:r>
            <a:r>
              <a:rPr lang="en-US" sz="1400" b="1"/>
              <a:t>hydration</a:t>
            </a:r>
            <a:r>
              <a:rPr lang="en-US" sz="1400"/>
              <a:t> throughout the day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Maintain </a:t>
            </a:r>
            <a:r>
              <a:rPr lang="en-US" sz="1400" b="1"/>
              <a:t>safe food handling</a:t>
            </a:r>
            <a:r>
              <a:rPr lang="en-US" sz="1400"/>
              <a:t> and proper kitchen hygiene</a:t>
            </a:r>
          </a:p>
          <a:p>
            <a:r>
              <a:rPr lang="en-US" sz="1400" b="1"/>
              <a:t>Best Practices for Meal Prep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Use </a:t>
            </a:r>
            <a:r>
              <a:rPr lang="en-US" sz="1400" b="1"/>
              <a:t>fresh ingredients</a:t>
            </a:r>
            <a:r>
              <a:rPr lang="en-US" sz="1400"/>
              <a:t> and limit processed foods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Offer </a:t>
            </a:r>
            <a:r>
              <a:rPr lang="en-US" sz="1400" b="1"/>
              <a:t>small, frequent meals</a:t>
            </a:r>
            <a:r>
              <a:rPr lang="en-US" sz="1400"/>
              <a:t> for clients with low appetites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Incorporate foods high in </a:t>
            </a:r>
            <a:r>
              <a:rPr lang="en-US" sz="1400" b="1"/>
              <a:t>fiber</a:t>
            </a:r>
            <a:r>
              <a:rPr lang="en-US" sz="1400"/>
              <a:t>, </a:t>
            </a:r>
            <a:r>
              <a:rPr lang="en-US" sz="1400" b="1"/>
              <a:t>lean protein</a:t>
            </a:r>
            <a:r>
              <a:rPr lang="en-US" sz="1400"/>
              <a:t>, and </a:t>
            </a:r>
            <a:r>
              <a:rPr lang="en-US" sz="1400" b="1"/>
              <a:t>healthy fats</a:t>
            </a:r>
            <a:endParaRPr lang="en-US" sz="14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Adjust textures when needed: chopped, soft, or pureed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Make meals visually appealing to stimulate appetite</a:t>
            </a:r>
          </a:p>
          <a:p>
            <a:r>
              <a:rPr lang="en-US" sz="1400" b="1"/>
              <a:t>Supporting Independence &amp; Dignity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Involve clients in simple meal decisions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Respect cultural, religious, and personal food preferences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Create a calm, pleasant mealtime environment</a:t>
            </a:r>
          </a:p>
          <a:p>
            <a:endParaRPr lang="en-US" sz="1400"/>
          </a:p>
          <a:p>
            <a:pPr marL="0" indent="0">
              <a:spcBef>
                <a:spcPts val="2500"/>
              </a:spcBef>
              <a:buFont typeface="Arial" panose="020B0604020202020204" pitchFamily="34" charset="0"/>
              <a:buNone/>
            </a:pPr>
            <a:endParaRPr lang="en-US" sz="1400">
              <a:solidFill>
                <a:schemeClr val="tx2">
                  <a:alpha val="60000"/>
                </a:schemeClr>
              </a:solidFill>
            </a:endParaRP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1648329D-E1A0-CB6F-F8E5-0800E013552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29375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6/1/2026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922B021E-3536-1933-DBD5-E44ABAAECD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29375"/>
            <a:ext cx="4114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kern="1200" cap="all" spc="150" baseline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Stay home companions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12B32A9-3572-001A-5073-503C6FA6E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29375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28844951-7827-47D4-8276-7DDE1FA7D85A}" type="slidenum">
              <a:rPr lang="en-US" smtClean="0"/>
              <a:pPr>
                <a:spcAft>
                  <a:spcPts val="600"/>
                </a:spcAft>
              </a:pPr>
              <a:t>5</a:t>
            </a:fld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FDD6B9B-B661-4B0C-6426-8EE061F15D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7195332" y="2684993"/>
            <a:ext cx="3253304" cy="2971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5324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F581D6-1921-A72C-1A90-ECE5E715FD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7477" y="806450"/>
            <a:ext cx="4934487" cy="2017959"/>
          </a:xfrm>
        </p:spPr>
        <p:txBody>
          <a:bodyPr>
            <a:noAutofit/>
          </a:bodyPr>
          <a:lstStyle/>
          <a:p>
            <a:r>
              <a:rPr lang="en-US" sz="4800"/>
              <a:t>Hoarding &amp; Supporting Clients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0CBA0DE-5CD5-C49F-F503-A800BE159B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9636" y="471055"/>
            <a:ext cx="4710546" cy="591127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A3CFEAA-36C5-0598-E811-D017B2F56CAA}"/>
              </a:ext>
            </a:extLst>
          </p:cNvPr>
          <p:cNvSpPr txBox="1"/>
          <p:nvPr/>
        </p:nvSpPr>
        <p:spPr>
          <a:xfrm>
            <a:off x="914400" y="2912229"/>
            <a:ext cx="506152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What Is Hoarding?</a:t>
            </a:r>
          </a:p>
          <a:p>
            <a:endParaRPr lang="en-US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bg1"/>
                </a:solidFill>
              </a:rPr>
              <a:t>Persistent </a:t>
            </a:r>
            <a:r>
              <a:rPr lang="en-US" b="1">
                <a:solidFill>
                  <a:schemeClr val="bg1"/>
                </a:solidFill>
              </a:rPr>
              <a:t>difficulty discarding possessions</a:t>
            </a:r>
            <a:r>
              <a:rPr lang="en-US">
                <a:solidFill>
                  <a:schemeClr val="bg1"/>
                </a:solidFill>
              </a:rPr>
              <a:t>, regardless of value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bg1"/>
                </a:solidFill>
              </a:rPr>
              <a:t>Leads to </a:t>
            </a:r>
            <a:r>
              <a:rPr lang="en-US" b="1">
                <a:solidFill>
                  <a:schemeClr val="bg1"/>
                </a:solidFill>
              </a:rPr>
              <a:t>cluttered living spaces, safety hazards, and emotional distress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bg1"/>
                </a:solidFill>
              </a:rPr>
              <a:t>Often connected to </a:t>
            </a:r>
            <a:r>
              <a:rPr lang="en-US" b="1">
                <a:solidFill>
                  <a:schemeClr val="bg1"/>
                </a:solidFill>
              </a:rPr>
              <a:t>anxiety, trauma, grief, or loss of control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bg1"/>
                </a:solidFill>
              </a:rPr>
              <a:t>Not “messiness” — it is a behavioral health condition that </a:t>
            </a:r>
            <a:r>
              <a:rPr lang="en-US" b="1">
                <a:solidFill>
                  <a:schemeClr val="bg1"/>
                </a:solidFill>
              </a:rPr>
              <a:t>requires patience and compassion</a:t>
            </a:r>
          </a:p>
        </p:txBody>
      </p:sp>
    </p:spTree>
    <p:extLst>
      <p:ext uri="{BB962C8B-B14F-4D97-AF65-F5344CB8AC3E}">
        <p14:creationId xmlns:p14="http://schemas.microsoft.com/office/powerpoint/2010/main" val="654062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07D923-E329-708E-B70A-322629DE5F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570113"/>
            <a:ext cx="10722428" cy="903515"/>
          </a:xfrm>
        </p:spPr>
        <p:txBody>
          <a:bodyPr/>
          <a:lstStyle/>
          <a:p>
            <a:r>
              <a:rPr lang="en-US"/>
              <a:t>Hoarding and Support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92A6F6-6979-456F-059A-B01E9271A8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473628"/>
            <a:ext cx="5645727" cy="4687685"/>
          </a:xfrm>
        </p:spPr>
        <p:txBody>
          <a:bodyPr>
            <a:normAutofit/>
          </a:bodyPr>
          <a:lstStyle/>
          <a:p>
            <a:r>
              <a:rPr lang="en-US" sz="1200" b="1"/>
              <a:t>Caregiver Role in Supporting Clients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/>
              <a:t>Approach with </a:t>
            </a:r>
            <a:r>
              <a:rPr lang="en-US" sz="1200" b="1"/>
              <a:t>empathy</a:t>
            </a:r>
            <a:r>
              <a:rPr lang="en-US" sz="1200"/>
              <a:t>, not judgment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/>
              <a:t>Build </a:t>
            </a:r>
            <a:r>
              <a:rPr lang="en-US" sz="1200" b="1"/>
              <a:t>trust</a:t>
            </a:r>
            <a:r>
              <a:rPr lang="en-US" sz="1200"/>
              <a:t> before addressing clutter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/>
              <a:t>Encourage small, manageable steps rather than large cleanouts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/>
              <a:t>Help clients identify </a:t>
            </a:r>
            <a:r>
              <a:rPr lang="en-US" sz="1200" b="1"/>
              <a:t>what items matter most</a:t>
            </a:r>
            <a:r>
              <a:rPr lang="en-US" sz="1200"/>
              <a:t> and why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/>
              <a:t>Support decision‑making without forcing or rushing</a:t>
            </a:r>
          </a:p>
          <a:p>
            <a:r>
              <a:rPr lang="en-US" sz="1200" b="1"/>
              <a:t>Safe &amp; Respectful Cleaning Practices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/>
              <a:t>Prioritize </a:t>
            </a:r>
            <a:r>
              <a:rPr lang="en-US" sz="1200" b="1"/>
              <a:t>safety hazards</a:t>
            </a:r>
            <a:r>
              <a:rPr lang="en-US" sz="1200"/>
              <a:t> first: blocked exits, spoiled food, tripping risks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/>
              <a:t>Work in </a:t>
            </a:r>
            <a:r>
              <a:rPr lang="en-US" sz="1200" b="1"/>
              <a:t>small sections</a:t>
            </a:r>
            <a:r>
              <a:rPr lang="en-US" sz="1200"/>
              <a:t> to avoid overwhelming the client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/>
              <a:t>Offer choices: “Would you like to keep, donate, or discard this?”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/>
              <a:t>Respect emotional attachments — the goal is </a:t>
            </a:r>
            <a:r>
              <a:rPr lang="en-US" sz="1200" b="1"/>
              <a:t>support</a:t>
            </a:r>
            <a:r>
              <a:rPr lang="en-US" sz="1200"/>
              <a:t>, not control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/>
              <a:t>Maintain </a:t>
            </a:r>
            <a:r>
              <a:rPr lang="en-US" sz="1200" b="1"/>
              <a:t>confidentiality</a:t>
            </a:r>
            <a:r>
              <a:rPr lang="en-US" sz="1200"/>
              <a:t> and protect the client’s dignity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F719712F-697E-B9CA-6173-BEB41ADB7F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6/1/2026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0E94BFDA-A0BB-18D5-2192-1CC3B939AC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Stay home companions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B03BFF92-6352-F1D4-8DF2-E9EFD2D588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7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078B6D4-22A8-E120-4514-5FD5A79B18B1}"/>
              </a:ext>
            </a:extLst>
          </p:cNvPr>
          <p:cNvSpPr txBox="1"/>
          <p:nvPr/>
        </p:nvSpPr>
        <p:spPr>
          <a:xfrm>
            <a:off x="6483926" y="1469202"/>
            <a:ext cx="521854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/>
              <a:t>When to Seek Additional Help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/>
              <a:t>Severe clutter that creates </a:t>
            </a:r>
            <a:r>
              <a:rPr lang="en-US" sz="1600" b="1"/>
              <a:t>fire hazards</a:t>
            </a:r>
            <a:r>
              <a:rPr lang="en-US" sz="1600"/>
              <a:t>, </a:t>
            </a:r>
            <a:r>
              <a:rPr lang="en-US" sz="1600" b="1"/>
              <a:t>infestations</a:t>
            </a:r>
            <a:r>
              <a:rPr lang="en-US" sz="1600"/>
              <a:t>, or </a:t>
            </a:r>
            <a:r>
              <a:rPr lang="en-US" sz="1600" b="1"/>
              <a:t>unsafe living conditions</a:t>
            </a:r>
            <a:endParaRPr lang="en-US" sz="16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/>
              <a:t>Signs of underlying mental health concerns (anxiety, depression, grief)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/>
              <a:t>Situations requiring </a:t>
            </a:r>
            <a:r>
              <a:rPr lang="en-US" sz="1600" b="1"/>
              <a:t>professional organizers</a:t>
            </a:r>
            <a:r>
              <a:rPr lang="en-US" sz="1600"/>
              <a:t>, social workers, or mental health providers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ECF9652-0171-E2E2-B48F-6C65A2ACDE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6836" y="3484155"/>
            <a:ext cx="2267527" cy="2267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6706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550E61-7A6A-24E4-2C3C-A95C85164D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7476" y="1131641"/>
            <a:ext cx="5654923" cy="1103559"/>
          </a:xfrm>
        </p:spPr>
        <p:txBody>
          <a:bodyPr>
            <a:noAutofit/>
          </a:bodyPr>
          <a:lstStyle/>
          <a:p>
            <a:r>
              <a:rPr lang="en-US" sz="4800"/>
              <a:t>Supporting Clients with Chronic Illness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4F3DB16D-8EDA-DE3F-B9F1-DD402D39A063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l="10280" t="-41" r="36693" b="41"/>
          <a:stretch>
            <a:fillRect/>
          </a:stretch>
        </p:blipFill>
        <p:spPr>
          <a:xfrm>
            <a:off x="6784975" y="488950"/>
            <a:ext cx="4928054" cy="5875338"/>
          </a:xfrm>
          <a:prstGeom prst="rect">
            <a:avLst/>
          </a:prstGeom>
          <a:solidFill>
            <a:srgbClr val="1EBE9B"/>
          </a:solidFill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BEC0D89-692C-426E-7F77-65B78830039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47477" y="2972191"/>
            <a:ext cx="5322888" cy="2754168"/>
          </a:xfrm>
        </p:spPr>
        <p:txBody>
          <a:bodyPr>
            <a:normAutofit fontScale="62500" lnSpcReduction="20000"/>
          </a:bodyPr>
          <a:lstStyle/>
          <a:p>
            <a:r>
              <a:rPr lang="en-US" b="1"/>
              <a:t>Understanding Chronic Illness</a:t>
            </a:r>
          </a:p>
          <a:p>
            <a:r>
              <a:rPr lang="en-US"/>
              <a:t>Chronic illnesses are long‑term conditions such as </a:t>
            </a:r>
            <a:r>
              <a:rPr lang="en-US" b="1"/>
              <a:t>diabetes, heart disease, COPD, arthritis, dementia, and autoimmune disorders</a:t>
            </a:r>
            <a:endParaRPr lang="en-US"/>
          </a:p>
          <a:p>
            <a:r>
              <a:rPr lang="en-US"/>
              <a:t>Symptoms may </a:t>
            </a:r>
            <a:r>
              <a:rPr lang="en-US" b="1"/>
              <a:t>fluctuate</a:t>
            </a:r>
            <a:r>
              <a:rPr lang="en-US"/>
              <a:t>, requiring flexibility and patience</a:t>
            </a:r>
          </a:p>
          <a:p>
            <a:r>
              <a:rPr lang="en-US"/>
              <a:t>Clients may experience </a:t>
            </a:r>
            <a:r>
              <a:rPr lang="en-US" b="1"/>
              <a:t>fatigue, pain, mobility challenges, emotional stress</a:t>
            </a:r>
            <a:r>
              <a:rPr lang="en-US"/>
              <a:t>, or medication side effects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8334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6A2321-E1CA-051C-9D0C-312EA6EEF1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461817"/>
            <a:ext cx="10515599" cy="1071419"/>
          </a:xfrm>
        </p:spPr>
        <p:txBody>
          <a:bodyPr/>
          <a:lstStyle/>
          <a:p>
            <a:r>
              <a:rPr lang="en-US"/>
              <a:t>Supporting Chronic Illness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3BC6C6-DCFD-90CE-0F6C-67F246AFE5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85455"/>
            <a:ext cx="5765800" cy="4922981"/>
          </a:xfrm>
        </p:spPr>
        <p:txBody>
          <a:bodyPr>
            <a:normAutofit fontScale="25000" lnSpcReduction="20000"/>
          </a:bodyPr>
          <a:lstStyle/>
          <a:p>
            <a:r>
              <a:rPr lang="en-US" sz="4400" b="1"/>
              <a:t>Core Caregiver Responsibilities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400"/>
              <a:t>Follow the client’s </a:t>
            </a:r>
            <a:r>
              <a:rPr lang="en-US" sz="4400" b="1"/>
              <a:t>care plan</a:t>
            </a:r>
            <a:r>
              <a:rPr lang="en-US" sz="4400"/>
              <a:t>, including medication reminders, diet needs, and activity guidelines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400"/>
              <a:t>Monitor for </a:t>
            </a:r>
            <a:r>
              <a:rPr lang="en-US" sz="4400" b="1"/>
              <a:t>changes in symptoms</a:t>
            </a:r>
            <a:r>
              <a:rPr lang="en-US" sz="4400"/>
              <a:t>, breathing, mobility, appetite, or mood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400"/>
              <a:t>Support daily routines that reduce stress and promote stability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400"/>
              <a:t>Encourage safe physical activity as recommended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400"/>
              <a:t>Communicate concerns promptly to supervisors or family</a:t>
            </a:r>
          </a:p>
          <a:p>
            <a:r>
              <a:rPr lang="en-US" sz="4400" b="1"/>
              <a:t>Supporting Quality of Life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400"/>
              <a:t>Offer </a:t>
            </a:r>
            <a:r>
              <a:rPr lang="en-US" sz="4400" b="1"/>
              <a:t>empathy and reassurance</a:t>
            </a:r>
            <a:r>
              <a:rPr lang="en-US" sz="4400"/>
              <a:t> during difficult days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400"/>
              <a:t>Help clients maintain independence where possible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400"/>
              <a:t>Break tasks into </a:t>
            </a:r>
            <a:r>
              <a:rPr lang="en-US" sz="4400" b="1"/>
              <a:t>manageable steps</a:t>
            </a:r>
            <a:r>
              <a:rPr lang="en-US" sz="4400"/>
              <a:t> to reduce overwhelm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400"/>
              <a:t>Provide companionship to reduce isolation and depression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400"/>
              <a:t>Respect the client’s pace, energy level, and limitations</a:t>
            </a:r>
          </a:p>
          <a:p>
            <a:r>
              <a:rPr lang="en-US" sz="4400" b="1"/>
              <a:t>Promoting Safety &amp; Prevention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400"/>
              <a:t>Ensure proper </a:t>
            </a:r>
            <a:r>
              <a:rPr lang="en-US" sz="4400" b="1"/>
              <a:t>hydration, nutrition, and medication timing</a:t>
            </a:r>
            <a:endParaRPr lang="en-US" sz="440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400"/>
              <a:t>Watch for early signs of complications (e.g., swelling, shortness of breath, confusion)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400"/>
              <a:t>Maintain a clean, clutter‑free environment to prevent falls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400"/>
              <a:t>Use proper infection‑control practices</a:t>
            </a:r>
          </a:p>
          <a:p>
            <a:endParaRPr lang="en-US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29C7AEF-D27C-13A7-F91A-BE5AE99FDE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6/1/2026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F33179E6-4E78-364C-AE87-BE6E61FC64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Stay home companions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D32ABBD-F625-34DA-00CA-FBF32910A8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9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F8ADA4A-C71B-D999-DF35-E7F30E60DA8D}"/>
              </a:ext>
            </a:extLst>
          </p:cNvPr>
          <p:cNvSpPr txBox="1"/>
          <p:nvPr/>
        </p:nvSpPr>
        <p:spPr>
          <a:xfrm>
            <a:off x="6604000" y="1385455"/>
            <a:ext cx="463665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/>
              <a:t>Emotional Support Matters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/>
              <a:t>Chronic illness can bring frustration, grief, or fear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/>
              <a:t>Listen without judgment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/>
              <a:t>Encourage clients to express their feelings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/>
              <a:t>Validate their experiences and celebrate small victories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0E8A29C-EC8C-69A2-E59B-9204B63B6F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0252" y="3429000"/>
            <a:ext cx="3480696" cy="2320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955050"/>
      </p:ext>
    </p:extLst>
  </p:cSld>
  <p:clrMapOvr>
    <a:masterClrMapping/>
  </p:clrMapOvr>
</p:sld>
</file>

<file path=ppt/theme/theme1.xml><?xml version="1.0" encoding="utf-8"?>
<a:theme xmlns:a="http://schemas.openxmlformats.org/drawingml/2006/main" name="LuminousVTI">
  <a:themeElements>
    <a:clrScheme name="Custom 54">
      <a:dk1>
        <a:sysClr val="windowText" lastClr="000000"/>
      </a:dk1>
      <a:lt1>
        <a:sysClr val="window" lastClr="FFFFFF"/>
      </a:lt1>
      <a:dk2>
        <a:srgbClr val="201449"/>
      </a:dk2>
      <a:lt2>
        <a:srgbClr val="EEEEEE"/>
      </a:lt2>
      <a:accent1>
        <a:srgbClr val="F900A0"/>
      </a:accent1>
      <a:accent2>
        <a:srgbClr val="4D4EE6"/>
      </a:accent2>
      <a:accent3>
        <a:srgbClr val="454B78"/>
      </a:accent3>
      <a:accent4>
        <a:srgbClr val="A3A3C1"/>
      </a:accent4>
      <a:accent5>
        <a:srgbClr val="7162FE"/>
      </a:accent5>
      <a:accent6>
        <a:srgbClr val="1EBE9B"/>
      </a:accent6>
      <a:hlink>
        <a:srgbClr val="F900A0"/>
      </a:hlink>
      <a:folHlink>
        <a:srgbClr val="8477FE"/>
      </a:folHlink>
    </a:clrScheme>
    <a:fontScheme name="Custom 51">
      <a:majorFont>
        <a:latin typeface="Sabon Next LT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uminousVTI" id="{3EBF12FF-FD44-415B-AB75-5B4F7E5C3AC4}" vid="{521B7FAE-6A8D-4468-B79A-0706294A0D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_ip_UnifiedCompliancePolicyUIAction xmlns="http://schemas.microsoft.com/sharepoint/v3" xsi:nil="true"/>
    <Image xmlns="71af3243-3dd4-4a8d-8c0d-dd76da1f02a5">
      <Url xsi:nil="true"/>
      <Description xsi:nil="true"/>
    </Image>
    <_ip_UnifiedCompliancePolicyProperties xmlns="http://schemas.microsoft.com/sharepoint/v3" xsi:nil="true"/>
    <lcf76f155ced4ddcb4097134ff3c332f xmlns="71af3243-3dd4-4a8d-8c0d-dd76da1f02a5">
      <Terms xmlns="http://schemas.microsoft.com/office/infopath/2007/PartnerControls"/>
    </lcf76f155ced4ddcb4097134ff3c332f>
    <TaxCatchAll xmlns="230e9df3-be65-4c73-a93b-d1236ebd677e"/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8" ma:contentTypeDescription="Create a new document." ma:contentTypeScope="" ma:versionID="22a266b9fa9a230c5a512669d8b298c3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eddc33fff6b14141ee5c74a0d29ea6a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  <xsd:element ref="ns1:_ip_UnifiedCompliancePolicyProperties" minOccurs="0"/>
                <xsd:element ref="ns1:_ip_UnifiedCompliancePolicyUIAction" minOccurs="0"/>
                <xsd:element ref="ns2:Image" minOccurs="0"/>
                <xsd:element ref="ns2:lcf76f155ced4ddcb4097134ff3c332f" minOccurs="0"/>
                <xsd:element ref="ns4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22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lcf76f155ced4ddcb4097134ff3c332f" ma:index="24" nillable="true" ma:taxonomy="true" ma:internalName="lcf76f155ced4ddcb4097134ff3c332f" ma:taxonomyFieldName="MediaServiceAITags" ma:displayName="Image Tags" ma:readOnly="false" ma:fieldId="{5cf76f15-5ced-4ddc-b409-7134ff3c332f}" ma:taxonomyMulti="true" ma:sspId="e385fb40-52d4-4fae-9c5b-3e8ff8a5878e" ma:termSetId="09814cd3-568e-4e90-9814-8d621ff8fb84" ma:anchorId="00000000-0000-0000-0000-000000000000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5" nillable="true" ma:displayName="Taxonomy Catch All Column" ma:hidden="true" ma:list="{3f6bfcbc-3db3-4ae6-bd76-326f0798ad28}" ma:internalName="TaxCatchAll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CF4B188-9E41-4609-81DC-EA2587D009A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AAFE2A1-77F8-441E-9B9F-DD61C354F4FE}">
  <ds:schemaRefs>
    <ds:schemaRef ds:uri="230e9df3-be65-4c73-a93b-d1236ebd677e"/>
    <ds:schemaRef ds:uri="71af3243-3dd4-4a8d-8c0d-dd76da1f02a5"/>
    <ds:schemaRef ds:uri="http://schemas.microsoft.com/office/2006/metadata/properties"/>
    <ds:schemaRef ds:uri="http://schemas.microsoft.com/office/infopath/2007/PartnerControls"/>
    <ds:schemaRef ds:uri="http://schemas.microsoft.com/sharepoint/v3"/>
  </ds:schemaRefs>
</ds:datastoreItem>
</file>

<file path=customXml/itemProps3.xml><?xml version="1.0" encoding="utf-8"?>
<ds:datastoreItem xmlns:ds="http://schemas.openxmlformats.org/officeDocument/2006/customXml" ds:itemID="{56052644-F409-493B-8E91-969D43897F27}">
  <ds:schemaRefs>
    <ds:schemaRef ds:uri="16c05727-aa75-4e4a-9b5f-8a80a1165891"/>
    <ds:schemaRef ds:uri="230e9df3-be65-4c73-a93b-d1236ebd677e"/>
    <ds:schemaRef ds:uri="71af3243-3dd4-4a8d-8c0d-dd76da1f02a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Luminous design</Template>
  <TotalTime>0</TotalTime>
  <Words>2383</Words>
  <Application>Microsoft Office PowerPoint</Application>
  <PresentationFormat>Widescreen</PresentationFormat>
  <Paragraphs>308</Paragraphs>
  <Slides>21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Arial</vt:lpstr>
      <vt:lpstr>Avenir Next LT Pro</vt:lpstr>
      <vt:lpstr>Calibri</vt:lpstr>
      <vt:lpstr>Cambria</vt:lpstr>
      <vt:lpstr>Sabon Next LT</vt:lpstr>
      <vt:lpstr>Wingdings</vt:lpstr>
      <vt:lpstr>LuminousVTI</vt:lpstr>
      <vt:lpstr>Home Health Aid  Inservice Training</vt:lpstr>
      <vt:lpstr>Introduction</vt:lpstr>
      <vt:lpstr>PowerPoint Presentation</vt:lpstr>
      <vt:lpstr>Meal Preparation &amp; Nutrition</vt:lpstr>
      <vt:lpstr>Meal Preparation &amp; Nutrition</vt:lpstr>
      <vt:lpstr>Hoarding &amp; Supporting Clients</vt:lpstr>
      <vt:lpstr>Hoarding and Support</vt:lpstr>
      <vt:lpstr>Supporting Clients with Chronic Illness</vt:lpstr>
      <vt:lpstr>Supporting Chronic Illness</vt:lpstr>
      <vt:lpstr>Ethics and Professional Boundaries in Caregiving</vt:lpstr>
      <vt:lpstr>Ethics and Professional Boundaries</vt:lpstr>
      <vt:lpstr>Long‑Term Aging &amp; Normal Aging: How Caregivers Support Clients</vt:lpstr>
      <vt:lpstr>Long-term and Normal Aging</vt:lpstr>
      <vt:lpstr>Diversity, Equity &amp; Inclusion (DEI) in Caregiving</vt:lpstr>
      <vt:lpstr>Diversity, Equity &amp; Inclusion (DEI)</vt:lpstr>
      <vt:lpstr>Elder Abuse: Recognizing and Preventing </vt:lpstr>
      <vt:lpstr>Elder Abuse- Your Duty is to Report!</vt:lpstr>
      <vt:lpstr>Crisis De‑Escalation for Caregivers</vt:lpstr>
      <vt:lpstr>Crisis De-escalation</vt:lpstr>
      <vt:lpstr>Understanding Depression in Older Adults</vt:lpstr>
      <vt:lpstr>Depression in the elderly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Christine Elliott</dc:creator>
  <cp:lastModifiedBy>Christine Elliott</cp:lastModifiedBy>
  <cp:revision>2</cp:revision>
  <dcterms:created xsi:type="dcterms:W3CDTF">2026-05-12T13:24:43Z</dcterms:created>
  <dcterms:modified xsi:type="dcterms:W3CDTF">2026-06-09T17:40:12Z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